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78" r:id="rId2"/>
    <p:sldId id="286" r:id="rId3"/>
    <p:sldId id="287" r:id="rId4"/>
    <p:sldId id="267" r:id="rId5"/>
    <p:sldId id="281" r:id="rId6"/>
    <p:sldId id="285" r:id="rId7"/>
    <p:sldId id="274" r:id="rId8"/>
    <p:sldId id="272" r:id="rId9"/>
    <p:sldId id="280" r:id="rId10"/>
    <p:sldId id="289" r:id="rId11"/>
    <p:sldId id="273" r:id="rId12"/>
    <p:sldId id="269" r:id="rId13"/>
    <p:sldId id="283" r:id="rId14"/>
    <p:sldId id="284" r:id="rId15"/>
    <p:sldId id="275" r:id="rId16"/>
    <p:sldId id="277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F79646"/>
    <a:srgbClr val="9BBB59"/>
    <a:srgbClr val="C0504D"/>
    <a:srgbClr val="4F81BD"/>
    <a:srgbClr val="385D8A"/>
    <a:srgbClr val="FAFFE5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9" autoAdjust="0"/>
    <p:restoredTop sz="87681" autoAdjust="0"/>
  </p:normalViewPr>
  <p:slideViewPr>
    <p:cSldViewPr>
      <p:cViewPr varScale="1">
        <p:scale>
          <a:sx n="80" d="100"/>
          <a:sy n="80" d="100"/>
        </p:scale>
        <p:origin x="-16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F0963-AB9C-47B7-8335-F08A85DFDB68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9850E-2EA4-4C19-86C5-3E34B23E77CA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850E-2EA4-4C19-86C5-3E34B23E77CA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850E-2EA4-4C19-86C5-3E34B23E77CA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Broad</a:t>
            </a:r>
            <a:r>
              <a:rPr lang="da-DK" dirty="0" smtClean="0"/>
              <a:t> business </a:t>
            </a:r>
            <a:r>
              <a:rPr lang="da-DK" dirty="0" err="1" smtClean="0"/>
              <a:t>segmentation</a:t>
            </a:r>
            <a:r>
              <a:rPr lang="da-DK" dirty="0" smtClean="0"/>
              <a:t>: Laboratories </a:t>
            </a:r>
            <a:r>
              <a:rPr lang="da-DK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cells</a:t>
            </a:r>
            <a:r>
              <a:rPr lang="da-DK" baseline="0" dirty="0" smtClean="0"/>
              <a:t>!</a:t>
            </a:r>
          </a:p>
          <a:p>
            <a:endParaRPr lang="da-DK" baseline="0" dirty="0" smtClean="0"/>
          </a:p>
          <a:p>
            <a:r>
              <a:rPr lang="da-DK" dirty="0" err="1" smtClean="0"/>
              <a:t>Generally</a:t>
            </a:r>
            <a:r>
              <a:rPr lang="da-DK" dirty="0" smtClean="0"/>
              <a:t> </a:t>
            </a:r>
            <a:r>
              <a:rPr lang="da-DK" dirty="0" err="1" smtClean="0"/>
              <a:t>life</a:t>
            </a:r>
            <a:r>
              <a:rPr lang="da-DK" dirty="0" smtClean="0"/>
              <a:t> science is </a:t>
            </a:r>
            <a:r>
              <a:rPr lang="da-DK" dirty="0" err="1" smtClean="0"/>
              <a:t>divided</a:t>
            </a:r>
            <a:r>
              <a:rPr lang="da-DK" dirty="0" smtClean="0"/>
              <a:t> </a:t>
            </a:r>
            <a:r>
              <a:rPr lang="da-DK" dirty="0" err="1" smtClean="0"/>
              <a:t>into</a:t>
            </a:r>
            <a:r>
              <a:rPr lang="da-DK" dirty="0" smtClean="0"/>
              <a:t> </a:t>
            </a:r>
            <a:r>
              <a:rPr lang="da-DK" dirty="0" err="1" smtClean="0"/>
              <a:t>three</a:t>
            </a:r>
            <a:r>
              <a:rPr lang="da-DK" dirty="0" smtClean="0"/>
              <a:t> segments:</a:t>
            </a:r>
          </a:p>
          <a:p>
            <a:pPr lvl="1"/>
            <a:r>
              <a:rPr lang="da-DK" dirty="0" smtClean="0"/>
              <a:t>Pharma / </a:t>
            </a:r>
            <a:r>
              <a:rPr lang="da-DK" dirty="0" err="1" smtClean="0"/>
              <a:t>Biotech</a:t>
            </a:r>
            <a:endParaRPr lang="da-DK" dirty="0" smtClean="0"/>
          </a:p>
          <a:p>
            <a:pPr lvl="1"/>
            <a:r>
              <a:rPr lang="da-DK" dirty="0" err="1" smtClean="0"/>
              <a:t>Governmental</a:t>
            </a:r>
            <a:r>
              <a:rPr lang="da-DK" dirty="0" smtClean="0"/>
              <a:t> / </a:t>
            </a:r>
            <a:r>
              <a:rPr lang="da-DK" dirty="0" err="1" smtClean="0"/>
              <a:t>Academia</a:t>
            </a:r>
            <a:endParaRPr lang="da-DK" dirty="0" smtClean="0"/>
          </a:p>
          <a:p>
            <a:pPr lvl="1"/>
            <a:r>
              <a:rPr lang="da-DK" dirty="0" smtClean="0"/>
              <a:t>Health </a:t>
            </a:r>
            <a:r>
              <a:rPr lang="da-DK" dirty="0" err="1" smtClean="0"/>
              <a:t>care</a:t>
            </a:r>
            <a:r>
              <a:rPr lang="da-DK" dirty="0" smtClean="0"/>
              <a:t> (</a:t>
            </a:r>
            <a:r>
              <a:rPr lang="da-DK" dirty="0" err="1" smtClean="0"/>
              <a:t>needs</a:t>
            </a:r>
            <a:r>
              <a:rPr lang="da-DK" dirty="0" smtClean="0"/>
              <a:t> In</a:t>
            </a:r>
            <a:r>
              <a:rPr lang="da-DK" baseline="0" dirty="0" smtClean="0"/>
              <a:t> </a:t>
            </a:r>
            <a:r>
              <a:rPr lang="da-DK" dirty="0" err="1" smtClean="0"/>
              <a:t>Vitro</a:t>
            </a:r>
            <a:r>
              <a:rPr lang="da-DK" dirty="0" smtClean="0"/>
              <a:t> </a:t>
            </a:r>
            <a:r>
              <a:rPr lang="da-DK" dirty="0" err="1" smtClean="0"/>
              <a:t>Diagnostics</a:t>
            </a:r>
            <a:r>
              <a:rPr lang="da-DK" dirty="0" smtClean="0"/>
              <a:t> (IVD) </a:t>
            </a:r>
            <a:r>
              <a:rPr lang="da-DK" dirty="0" err="1" smtClean="0"/>
              <a:t>certificates</a:t>
            </a:r>
            <a:r>
              <a:rPr lang="da-DK" dirty="0" smtClean="0"/>
              <a:t>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9850E-2EA4-4C19-86C5-3E34B23E77CA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2488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7901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4604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47887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7473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2339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62345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6696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295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8446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5716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D2AB-65E6-482E-BEAA-5EC8FC6915E9}" type="datetimeFigureOut">
              <a:rPr lang="da-DK" smtClean="0"/>
              <a:pPr/>
              <a:t>01-11-2016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1475-49BE-489B-9E3A-518B27DAF03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7117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1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tif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8" t="19355" r="21630" b="28110"/>
          <a:stretch>
            <a:fillRect/>
          </a:stretch>
        </p:blipFill>
        <p:spPr bwMode="auto">
          <a:xfrm>
            <a:off x="48253" y="2132856"/>
            <a:ext cx="909574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lah.CMDK\Desktop\Bølgen_Transparant-baggr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741" r="46250"/>
          <a:stretch>
            <a:fillRect/>
          </a:stretch>
        </p:blipFill>
        <p:spPr bwMode="auto">
          <a:xfrm>
            <a:off x="58326" y="0"/>
            <a:ext cx="908567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8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9439" r="397" b="-1113"/>
          <a:stretch/>
        </p:blipFill>
        <p:spPr bwMode="auto">
          <a:xfrm>
            <a:off x="-36512" y="-27384"/>
            <a:ext cx="91954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12" name="Group 311"/>
          <p:cNvGrpSpPr/>
          <p:nvPr/>
        </p:nvGrpSpPr>
        <p:grpSpPr>
          <a:xfrm>
            <a:off x="251520" y="1521264"/>
            <a:ext cx="5703928" cy="4284000"/>
            <a:chOff x="1835696" y="2060848"/>
            <a:chExt cx="5703928" cy="4284000"/>
          </a:xfrm>
        </p:grpSpPr>
        <p:sp>
          <p:nvSpPr>
            <p:cNvPr id="117" name="Rectangle 116"/>
            <p:cNvSpPr/>
            <p:nvPr/>
          </p:nvSpPr>
          <p:spPr>
            <a:xfrm>
              <a:off x="1835696" y="2060848"/>
              <a:ext cx="4248472" cy="4284000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Right Bracket 127"/>
            <p:cNvSpPr/>
            <p:nvPr/>
          </p:nvSpPr>
          <p:spPr>
            <a:xfrm>
              <a:off x="6084168" y="4941168"/>
              <a:ext cx="252000" cy="936104"/>
            </a:xfrm>
            <a:prstGeom prst="rightBracket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Right Bracket 128"/>
            <p:cNvSpPr/>
            <p:nvPr/>
          </p:nvSpPr>
          <p:spPr>
            <a:xfrm>
              <a:off x="6084168" y="2276872"/>
              <a:ext cx="288032" cy="936104"/>
            </a:xfrm>
            <a:prstGeom prst="rightBracket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639624" y="4265190"/>
              <a:ext cx="900000" cy="307777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a-DK" sz="1400" b="1" dirty="0" err="1" smtClean="0">
                  <a:solidFill>
                    <a:schemeClr val="bg1"/>
                  </a:solidFill>
                </a:rPr>
                <a:t>Cassettes</a:t>
              </a:r>
              <a:endParaRPr lang="da-DK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5" name="Elbow Connector 154"/>
            <p:cNvCxnSpPr>
              <a:stCxn id="129" idx="2"/>
              <a:endCxn id="131" idx="0"/>
            </p:cNvCxnSpPr>
            <p:nvPr/>
          </p:nvCxnSpPr>
          <p:spPr>
            <a:xfrm rot="10800000" flipH="1" flipV="1">
              <a:off x="6372200" y="2744924"/>
              <a:ext cx="717424" cy="1520266"/>
            </a:xfrm>
            <a:prstGeom prst="bentConnector4">
              <a:avLst>
                <a:gd name="adj1" fmla="val 141940"/>
                <a:gd name="adj2" fmla="val 65394"/>
              </a:avLst>
            </a:prstGeom>
            <a:ln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Elbow Connector 154"/>
            <p:cNvCxnSpPr>
              <a:stCxn id="128" idx="2"/>
              <a:endCxn id="131" idx="2"/>
            </p:cNvCxnSpPr>
            <p:nvPr/>
          </p:nvCxnSpPr>
          <p:spPr>
            <a:xfrm rot="10800000" flipH="1">
              <a:off x="6336168" y="4572968"/>
              <a:ext cx="753456" cy="836253"/>
            </a:xfrm>
            <a:prstGeom prst="bentConnector4">
              <a:avLst>
                <a:gd name="adj1" fmla="val 100477"/>
                <a:gd name="adj2" fmla="val 77985"/>
              </a:avLst>
            </a:prstGeom>
            <a:ln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6639624" y="2473732"/>
              <a:ext cx="900000" cy="54000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a-DK" sz="1400" b="1" dirty="0" smtClean="0">
                  <a:solidFill>
                    <a:schemeClr val="bg1"/>
                  </a:solidFill>
                </a:rPr>
                <a:t>Slides A2/A8</a:t>
              </a:r>
              <a:endParaRPr lang="da-DK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5" name="Elbow Connector 154"/>
            <p:cNvCxnSpPr>
              <a:endCxn id="168" idx="2"/>
            </p:cNvCxnSpPr>
            <p:nvPr/>
          </p:nvCxnSpPr>
          <p:spPr>
            <a:xfrm rot="5400000" flipH="1" flipV="1">
              <a:off x="6307254" y="3222694"/>
              <a:ext cx="991332" cy="573408"/>
            </a:xfrm>
            <a:prstGeom prst="bentConnector3">
              <a:avLst>
                <a:gd name="adj1" fmla="val 50000"/>
              </a:avLst>
            </a:prstGeom>
            <a:ln>
              <a:tailEnd type="oval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6084168" y="4005064"/>
              <a:ext cx="432048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1907704" y="3645024"/>
              <a:ext cx="4176464" cy="2592000"/>
            </a:xfrm>
            <a:prstGeom prst="rect">
              <a:avLst/>
            </a:prstGeom>
            <a:solidFill>
              <a:srgbClr val="9BBB59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93" name="Straight Connector 92"/>
            <p:cNvCxnSpPr>
              <a:stCxn id="121" idx="3"/>
              <a:endCxn id="83" idx="1"/>
            </p:cNvCxnSpPr>
            <p:nvPr/>
          </p:nvCxnSpPr>
          <p:spPr>
            <a:xfrm flipH="1">
              <a:off x="3595740" y="5697252"/>
              <a:ext cx="2488428" cy="35964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1979712" y="4653136"/>
              <a:ext cx="4104456" cy="1476000"/>
            </a:xfrm>
            <a:prstGeom prst="rect">
              <a:avLst/>
            </a:prstGeom>
            <a:solidFill>
              <a:srgbClr val="F79646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082512" y="5373216"/>
              <a:ext cx="4001656" cy="648072"/>
            </a:xfrm>
            <a:prstGeom prst="rect">
              <a:avLst/>
            </a:prstGeom>
            <a:solidFill>
              <a:srgbClr val="4BACC6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Tekstboks 17"/>
            <p:cNvSpPr txBox="1"/>
            <p:nvPr/>
          </p:nvSpPr>
          <p:spPr>
            <a:xfrm>
              <a:off x="2296113" y="2718211"/>
              <a:ext cx="92762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da-DK" sz="1400" b="1" dirty="0" smtClean="0">
                  <a:solidFill>
                    <a:srgbClr val="FAFFE5"/>
                  </a:solidFill>
                </a:rPr>
                <a:t>Apoptosis</a:t>
              </a:r>
              <a:endParaRPr lang="da-DK" sz="1400" b="1" dirty="0">
                <a:solidFill>
                  <a:srgbClr val="FAFFE5"/>
                </a:solidFill>
              </a:endParaRPr>
            </a:p>
          </p:txBody>
        </p:sp>
        <p:sp>
          <p:nvSpPr>
            <p:cNvPr id="8" name="Tekstboks 17"/>
            <p:cNvSpPr txBox="1"/>
            <p:nvPr/>
          </p:nvSpPr>
          <p:spPr>
            <a:xfrm>
              <a:off x="2521720" y="3220525"/>
              <a:ext cx="476412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da-DK" sz="1400" b="1" dirty="0" smtClean="0">
                  <a:solidFill>
                    <a:srgbClr val="FAFFE5"/>
                  </a:solidFill>
                </a:rPr>
                <a:t>GFP</a:t>
              </a:r>
              <a:endParaRPr lang="da-DK" sz="1400" b="1" dirty="0">
                <a:solidFill>
                  <a:srgbClr val="FAFFE5"/>
                </a:solidFill>
              </a:endParaRPr>
            </a:p>
          </p:txBody>
        </p:sp>
        <p:sp>
          <p:nvSpPr>
            <p:cNvPr id="9" name="Tekstboks 17"/>
            <p:cNvSpPr txBox="1"/>
            <p:nvPr/>
          </p:nvSpPr>
          <p:spPr>
            <a:xfrm>
              <a:off x="2244752" y="2215897"/>
              <a:ext cx="1030347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da-DK" sz="1400" b="1" dirty="0" smtClean="0">
                  <a:solidFill>
                    <a:srgbClr val="FAFFE5"/>
                  </a:solidFill>
                </a:rPr>
                <a:t>Biomarkers</a:t>
              </a:r>
              <a:endParaRPr lang="da-DK" sz="1400" b="1" dirty="0">
                <a:solidFill>
                  <a:srgbClr val="FAFFE5"/>
                </a:solidFill>
              </a:endParaRPr>
            </a:p>
          </p:txBody>
        </p:sp>
        <p:sp>
          <p:nvSpPr>
            <p:cNvPr id="36" name="Tekstboks 7"/>
            <p:cNvSpPr txBox="1"/>
            <p:nvPr/>
          </p:nvSpPr>
          <p:spPr>
            <a:xfrm>
              <a:off x="2051720" y="5445224"/>
              <a:ext cx="141641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da-DK" sz="1400" b="1" dirty="0" smtClean="0">
                  <a:solidFill>
                    <a:srgbClr val="FAFFE5"/>
                  </a:solidFill>
                </a:rPr>
                <a:t>Cell Count</a:t>
              </a:r>
            </a:p>
            <a:p>
              <a:pPr algn="ctr"/>
              <a:r>
                <a:rPr lang="da-DK" sz="1400" b="1" dirty="0" smtClean="0">
                  <a:solidFill>
                    <a:srgbClr val="FAFFE5"/>
                  </a:solidFill>
                </a:rPr>
                <a:t>(2-step Viability)</a:t>
              </a:r>
              <a:endParaRPr lang="da-DK" sz="1400" b="1" dirty="0">
                <a:solidFill>
                  <a:srgbClr val="FAFFE5"/>
                </a:solidFill>
              </a:endParaRPr>
            </a:p>
          </p:txBody>
        </p:sp>
        <p:sp>
          <p:nvSpPr>
            <p:cNvPr id="37" name="Tekstboks 8"/>
            <p:cNvSpPr txBox="1"/>
            <p:nvPr/>
          </p:nvSpPr>
          <p:spPr>
            <a:xfrm>
              <a:off x="2111926" y="4727467"/>
              <a:ext cx="129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a-DK" sz="1400" b="1" dirty="0" smtClean="0">
                  <a:solidFill>
                    <a:srgbClr val="FAFFE5"/>
                  </a:solidFill>
                </a:rPr>
                <a:t>1-step Viability and Cell Count</a:t>
              </a:r>
              <a:endParaRPr lang="da-DK" sz="1400" b="1" dirty="0">
                <a:solidFill>
                  <a:srgbClr val="FAFFE5"/>
                </a:solidFill>
              </a:endParaRPr>
            </a:p>
          </p:txBody>
        </p:sp>
        <p:sp>
          <p:nvSpPr>
            <p:cNvPr id="38" name="Tekstboks 9"/>
            <p:cNvSpPr txBox="1"/>
            <p:nvPr/>
          </p:nvSpPr>
          <p:spPr>
            <a:xfrm>
              <a:off x="2399154" y="4225153"/>
              <a:ext cx="72154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da-DK" sz="1400" b="1" dirty="0" smtClean="0">
                  <a:solidFill>
                    <a:srgbClr val="FAFFE5"/>
                  </a:solidFill>
                </a:rPr>
                <a:t>Vitality</a:t>
              </a:r>
              <a:endParaRPr lang="da-DK" sz="1400" b="1" dirty="0">
                <a:solidFill>
                  <a:srgbClr val="FAFFE5"/>
                </a:solidFill>
              </a:endParaRPr>
            </a:p>
          </p:txBody>
        </p:sp>
        <p:sp>
          <p:nvSpPr>
            <p:cNvPr id="40" name="Tekstboks 17"/>
            <p:cNvSpPr txBox="1"/>
            <p:nvPr/>
          </p:nvSpPr>
          <p:spPr>
            <a:xfrm>
              <a:off x="2316888" y="3722839"/>
              <a:ext cx="88607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da-DK" sz="1400" b="1" dirty="0" smtClean="0">
                  <a:solidFill>
                    <a:srgbClr val="FAFFE5"/>
                  </a:solidFill>
                </a:rPr>
                <a:t>Cell Cycle</a:t>
              </a:r>
              <a:endParaRPr lang="da-DK" sz="1400" b="1" dirty="0">
                <a:solidFill>
                  <a:srgbClr val="FAFFE5"/>
                </a:solidFill>
              </a:endParaRPr>
            </a:p>
          </p:txBody>
        </p:sp>
        <p:pic>
          <p:nvPicPr>
            <p:cNvPr id="28" name="Picture 3" descr="C:\Users\lah.CMDK\Desktop\nc-200-tablet-300dpi-N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4653136"/>
              <a:ext cx="1169177" cy="720000"/>
            </a:xfrm>
            <a:prstGeom prst="rect">
              <a:avLst/>
            </a:prstGeom>
            <a:noFill/>
          </p:spPr>
        </p:pic>
        <p:pic>
          <p:nvPicPr>
            <p:cNvPr id="61" name="Picture 2" descr="P:\Sales &amp; Marketing NY VERSION\98. MARKETING generelt\01. Picture Databank (logos, instruments, general etc.)\02. Product Pictures\08. NC-250\NC-250 Mørkegrå\NC-250-trans.png"/>
            <p:cNvPicPr>
              <a:picLocks noChangeAspect="1" noChangeArrowheads="1"/>
            </p:cNvPicPr>
            <p:nvPr/>
          </p:nvPicPr>
          <p:blipFill>
            <a:blip r:embed="rId5" cstate="print"/>
            <a:srcRect l="22788" t="22788" r="18977" b="10115"/>
            <a:stretch>
              <a:fillRect/>
            </a:stretch>
          </p:blipFill>
          <p:spPr bwMode="auto">
            <a:xfrm>
              <a:off x="3836025" y="3789040"/>
              <a:ext cx="624903" cy="720000"/>
            </a:xfrm>
            <a:prstGeom prst="rect">
              <a:avLst/>
            </a:prstGeom>
            <a:noFill/>
          </p:spPr>
        </p:pic>
        <p:pic>
          <p:nvPicPr>
            <p:cNvPr id="63" name="Billede 14" descr="nc-3000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789153" y="2853016"/>
              <a:ext cx="718646" cy="720000"/>
            </a:xfrm>
            <a:prstGeom prst="rect">
              <a:avLst/>
            </a:prstGeom>
          </p:spPr>
        </p:pic>
        <p:pic>
          <p:nvPicPr>
            <p:cNvPr id="27" name="Picture 26" descr="C:\Users\lah.CMDK\Desktop\FlexiCyte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717901" y="2276896"/>
              <a:ext cx="861151" cy="216000"/>
            </a:xfrm>
            <a:prstGeom prst="rect">
              <a:avLst/>
            </a:prstGeom>
            <a:noFill/>
          </p:spPr>
        </p:pic>
        <p:pic>
          <p:nvPicPr>
            <p:cNvPr id="83" name="Picture 21" descr="range.png"/>
            <p:cNvPicPr>
              <a:picLocks noChangeAspect="1"/>
            </p:cNvPicPr>
            <p:nvPr/>
          </p:nvPicPr>
          <p:blipFill>
            <a:blip r:embed="rId8" cstate="screen"/>
            <a:srcRect t="-5970" b="-17975"/>
            <a:stretch>
              <a:fillRect/>
            </a:stretch>
          </p:blipFill>
          <p:spPr>
            <a:xfrm>
              <a:off x="3595740" y="5373216"/>
              <a:ext cx="1105473" cy="720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3" name="Tekstboks 20"/>
            <p:cNvSpPr txBox="1"/>
            <p:nvPr/>
          </p:nvSpPr>
          <p:spPr>
            <a:xfrm>
              <a:off x="4644008" y="5517232"/>
              <a:ext cx="144000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NC-100™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, YC-100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™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,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SP-100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™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, SCC-100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™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94" name="Tekstboks 20"/>
            <p:cNvSpPr txBox="1"/>
            <p:nvPr/>
          </p:nvSpPr>
          <p:spPr>
            <a:xfrm>
              <a:off x="4644008" y="4867999"/>
              <a:ext cx="1440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NC-200™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95" name="Tekstboks 20"/>
            <p:cNvSpPr txBox="1"/>
            <p:nvPr/>
          </p:nvSpPr>
          <p:spPr>
            <a:xfrm>
              <a:off x="4644008" y="3984158"/>
              <a:ext cx="1440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NC-250™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96" name="Tekstboks 20"/>
            <p:cNvSpPr txBox="1"/>
            <p:nvPr/>
          </p:nvSpPr>
          <p:spPr>
            <a:xfrm>
              <a:off x="4644008" y="2976046"/>
              <a:ext cx="1440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NC-3000™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99" name="Straight Connector 298"/>
            <p:cNvCxnSpPr/>
            <p:nvPr/>
          </p:nvCxnSpPr>
          <p:spPr>
            <a:xfrm>
              <a:off x="1835696" y="2636912"/>
              <a:ext cx="4248472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2" name="Tekstboks 20"/>
            <p:cNvSpPr txBox="1"/>
            <p:nvPr/>
          </p:nvSpPr>
          <p:spPr>
            <a:xfrm>
              <a:off x="4644008" y="2203703"/>
              <a:ext cx="1440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NC-3000™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1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2" y="5877272"/>
            <a:ext cx="91805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TextBox 312"/>
          <p:cNvSpPr txBox="1"/>
          <p:nvPr/>
        </p:nvSpPr>
        <p:spPr>
          <a:xfrm>
            <a:off x="6300192" y="2625879"/>
            <a:ext cx="266429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3600" b="1" dirty="0" err="1" smtClean="0">
                <a:solidFill>
                  <a:schemeClr val="tx2"/>
                </a:solidFill>
              </a:rPr>
              <a:t>Instrument’s</a:t>
            </a:r>
            <a:endParaRPr lang="da-DK" sz="3600" b="1" dirty="0" smtClean="0">
              <a:solidFill>
                <a:schemeClr val="tx2"/>
              </a:solidFill>
            </a:endParaRPr>
          </a:p>
          <a:p>
            <a:pPr algn="ctr"/>
            <a:r>
              <a:rPr lang="da-DK" sz="3600" b="1" dirty="0" err="1" smtClean="0">
                <a:solidFill>
                  <a:schemeClr val="tx2"/>
                </a:solidFill>
              </a:rPr>
              <a:t>Application</a:t>
            </a:r>
            <a:r>
              <a:rPr lang="da-DK" sz="3600" b="1" dirty="0" smtClean="0">
                <a:solidFill>
                  <a:schemeClr val="tx2"/>
                </a:solidFill>
              </a:rPr>
              <a:t> </a:t>
            </a:r>
            <a:r>
              <a:rPr lang="da-DK" sz="3600" b="1" dirty="0" err="1" smtClean="0">
                <a:solidFill>
                  <a:schemeClr val="tx2"/>
                </a:solidFill>
              </a:rPr>
              <a:t>Portfolio</a:t>
            </a:r>
            <a:r>
              <a:rPr lang="da-DK" sz="3600" b="1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259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8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2" y="5124655"/>
            <a:ext cx="9180512" cy="17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228600" y="148478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Consumables</a:t>
            </a:r>
          </a:p>
        </p:txBody>
      </p:sp>
      <p:pic>
        <p:nvPicPr>
          <p:cNvPr id="11" name="Picture 4" descr="The Via1-Cassette transp.png"/>
          <p:cNvPicPr>
            <a:picLocks noChangeAspect="1"/>
          </p:cNvPicPr>
          <p:nvPr/>
        </p:nvPicPr>
        <p:blipFill>
          <a:blip r:embed="rId4" cstate="screen"/>
          <a:srcRect t="9044" b="6547"/>
          <a:stretch>
            <a:fillRect/>
          </a:stretch>
        </p:blipFill>
        <p:spPr>
          <a:xfrm>
            <a:off x="179512" y="2996952"/>
            <a:ext cx="212166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P:\Sales &amp; Marketing NY VERSION\98. MARKETING generelt\01. Picture Databank (logos, instruments, general etc.)\02. Product Pictures\07. Slides, Solutions &amp; Reagents\Chemometec_aug09_090.jpg"/>
          <p:cNvPicPr>
            <a:picLocks noChangeAspect="1" noChangeArrowheads="1"/>
          </p:cNvPicPr>
          <p:nvPr/>
        </p:nvPicPr>
        <p:blipFill>
          <a:blip r:embed="rId5" cstate="print"/>
          <a:srcRect l="14301" r="14192"/>
          <a:stretch>
            <a:fillRect/>
          </a:stretch>
        </p:blipFill>
        <p:spPr bwMode="auto">
          <a:xfrm>
            <a:off x="6444208" y="3501008"/>
            <a:ext cx="2520280" cy="1800000"/>
          </a:xfrm>
          <a:prstGeom prst="rect">
            <a:avLst/>
          </a:prstGeom>
          <a:noFill/>
        </p:spPr>
      </p:pic>
      <p:pic>
        <p:nvPicPr>
          <p:cNvPr id="13" name="Picture 2" descr="P:\Sales &amp; Marketing NY VERSION\98. MARKETING generelt\01. Picture Databank (logos, instruments, general etc.)\02. Product Pictures\07. Slides, Solutions &amp; Reagents\Slides\NC-Slides A8 lige kamre\nc-slides-A8-lige-kamre-og-A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429000"/>
            <a:ext cx="2642698" cy="1800000"/>
          </a:xfrm>
          <a:prstGeom prst="rect">
            <a:avLst/>
          </a:prstGeom>
          <a:noFill/>
        </p:spPr>
      </p:pic>
      <p:sp>
        <p:nvSpPr>
          <p:cNvPr id="9" name="TextBox 10"/>
          <p:cNvSpPr txBox="1"/>
          <p:nvPr/>
        </p:nvSpPr>
        <p:spPr>
          <a:xfrm>
            <a:off x="2526568" y="2492896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 smtClean="0">
                <a:solidFill>
                  <a:srgbClr val="002060"/>
                </a:solidFill>
              </a:rPr>
              <a:t>NC-Slide™ A8 and NC-Slide™ A2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07504" y="249289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342900" fontAlgn="base">
              <a:spcBef>
                <a:spcPct val="20000"/>
              </a:spcBef>
              <a:spcAft>
                <a:spcPct val="0"/>
              </a:spcAft>
              <a:buSzPct val="69000"/>
            </a:pPr>
            <a:r>
              <a:rPr lang="en-US" sz="2000" kern="0" dirty="0" smtClean="0">
                <a:solidFill>
                  <a:srgbClr val="002060"/>
                </a:solidFill>
              </a:rPr>
              <a:t>Via1-cassette™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6349280" y="2492896"/>
            <a:ext cx="261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 smtClean="0">
                <a:solidFill>
                  <a:srgbClr val="002060"/>
                </a:solidFill>
              </a:rPr>
              <a:t>Reagents and Solutions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2736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582" r="11389"/>
          <a:stretch>
            <a:fillRect/>
          </a:stretch>
        </p:blipFill>
        <p:spPr bwMode="auto">
          <a:xfrm>
            <a:off x="2987824" y="1340768"/>
            <a:ext cx="6156176" cy="50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 rot="10800000">
            <a:off x="2987825" y="1196752"/>
            <a:ext cx="2880320" cy="51845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0">
                <a:schemeClr val="bg1">
                  <a:alpha val="50000"/>
                </a:schemeClr>
              </a:gs>
              <a:gs pos="8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8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3" y="5517232"/>
            <a:ext cx="91954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179512" y="152322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Competencies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611560" y="2303118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Biology &amp; Chemistry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Cell identification, </a:t>
            </a:r>
            <a:r>
              <a:rPr lang="en-US" sz="1400" dirty="0" err="1" smtClean="0">
                <a:solidFill>
                  <a:srgbClr val="002060"/>
                </a:solidFill>
              </a:rPr>
              <a:t>spectrophotometry</a:t>
            </a:r>
            <a:endParaRPr lang="en-US" sz="2000" kern="0" dirty="0" smtClean="0">
              <a:solidFill>
                <a:srgbClr val="002060"/>
              </a:solidFill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611560" y="295119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Mechanics &amp; Electronics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Injection molding, optics</a:t>
            </a:r>
            <a:endParaRPr lang="en-US" sz="2000" kern="0" dirty="0" smtClean="0">
              <a:solidFill>
                <a:srgbClr val="002060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611560" y="363213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Software</a:t>
            </a:r>
            <a:br>
              <a:rPr lang="en-US" sz="2800" b="1" smtClean="0">
                <a:solidFill>
                  <a:srgbClr val="002060"/>
                </a:solidFill>
              </a:rPr>
            </a:br>
            <a:r>
              <a:rPr lang="en-US" sz="1400" smtClean="0">
                <a:solidFill>
                  <a:srgbClr val="002060"/>
                </a:solidFill>
              </a:rPr>
              <a:t>Embedded SW, PC SW</a:t>
            </a:r>
            <a:endParaRPr lang="en-US" sz="2000" kern="0" smtClean="0">
              <a:solidFill>
                <a:srgbClr val="002060"/>
              </a:solidFill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11560" y="4313070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Intellectual Property Rights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1400" kern="0" dirty="0" smtClean="0">
                <a:solidFill>
                  <a:srgbClr val="002060"/>
                </a:solidFill>
              </a:rPr>
              <a:t> 90 issued/pending patents worldwide, 15 patent families</a:t>
            </a:r>
            <a:endParaRPr lang="en-US" sz="2000" kern="0" dirty="0" smtClean="0">
              <a:solidFill>
                <a:srgbClr val="002060"/>
              </a:solidFill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611560" y="4994012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Sales &amp; Marketing</a:t>
            </a:r>
            <a:endParaRPr lang="en-US" sz="20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3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MOLECULAR BIOLOGY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FFE5">
                <a:alpha val="30196"/>
                <a:tint val="45000"/>
                <a:satMod val="400000"/>
              </a:srgbClr>
            </a:duotone>
          </a:blip>
          <a:srcRect r="15076"/>
          <a:stretch>
            <a:fillRect/>
          </a:stretch>
        </p:blipFill>
        <p:spPr bwMode="auto">
          <a:xfrm>
            <a:off x="1907704" y="1268760"/>
            <a:ext cx="7236296" cy="51125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 rot="10800000">
            <a:off x="1835696" y="1196752"/>
            <a:ext cx="7308304" cy="51845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60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8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3" y="5517232"/>
            <a:ext cx="91954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179512" y="149697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business presence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971600" y="4728046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Cell Therapy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MSC,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iPSC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 and CAR-T, among others, are currently being evaluated in clinical trials for a broad spectrum of indications. </a:t>
            </a:r>
            <a:endParaRPr lang="en-US" sz="1200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-108520" y="234888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Stem Cell Research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Advanced analysis of cell parameters including cell cycle profiling, apoptosis and bio-marker detection for use in research, production and quality control.</a:t>
            </a:r>
            <a:endParaRPr lang="en-US" sz="1200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-108520" y="3538463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Cancer Cell Research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In-depth analysis and screening of apoptosis and many other essential parameters evaluated in cancer research, with high precision results for viability and cell count.</a:t>
            </a:r>
            <a:endParaRPr lang="en-US" sz="1200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4139952" y="3538463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Toxicology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High precision viability and cell count for the study of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cytotoxicity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, enhanced by the ability to study cell health in great detail.</a:t>
            </a:r>
            <a:endParaRPr lang="en-US" sz="1200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234888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BioProcessing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Quality products that meet QC/QA demands in a GMP-regulated environment</a:t>
            </a:r>
            <a:endParaRPr lang="en-US" sz="1200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4728046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Cell Biology 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Quality products that meet QC/QA demands in a GMP-regulated environment</a:t>
            </a:r>
            <a:endParaRPr lang="en-US" sz="1200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3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OME_page_Se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169" y="2465064"/>
            <a:ext cx="3302159" cy="1080000"/>
          </a:xfrm>
          <a:prstGeom prst="rect">
            <a:avLst/>
          </a:prstGeom>
          <a:noFill/>
        </p:spPr>
      </p:pic>
      <p:pic>
        <p:nvPicPr>
          <p:cNvPr id="24580" name="Picture 4" descr="Yeast cells_425x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270" y="3595104"/>
            <a:ext cx="3302160" cy="1080000"/>
          </a:xfrm>
          <a:prstGeom prst="rect">
            <a:avLst/>
          </a:prstGeom>
          <a:noFill/>
        </p:spPr>
      </p:pic>
      <p:pic>
        <p:nvPicPr>
          <p:cNvPr id="24582" name="Picture 6" descr="HOME_page_Soma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269" y="4725144"/>
            <a:ext cx="3302158" cy="1080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 rot="10800000">
            <a:off x="4139952" y="1196752"/>
            <a:ext cx="504056" cy="51845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60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8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3" y="5517232"/>
            <a:ext cx="91954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179512" y="148478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applications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539552" y="4728046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Somatic cell counting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Assessing milk quality by accurate somatic cell measurements. </a:t>
            </a:r>
            <a:endParaRPr lang="en-US" sz="1200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251520" y="234888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Sperm cell Counting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Accurate knowledge of sperm cell concentration and cell viability in semen is of vital importance to successful insemination.</a:t>
            </a:r>
            <a:endParaRPr lang="en-US" sz="1200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251520" y="3538463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Yeast cell counting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Concentration and viability of yeast cells are important factors in a variety of fermentation and production processes. </a:t>
            </a:r>
            <a:endParaRPr lang="en-US" sz="1200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3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8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Undertitel 2"/>
          <p:cNvSpPr txBox="1">
            <a:spLocks/>
          </p:cNvSpPr>
          <p:nvPr/>
        </p:nvSpPr>
        <p:spPr>
          <a:xfrm>
            <a:off x="31849" y="6309320"/>
            <a:ext cx="913999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b="1" dirty="0" smtClean="0">
                <a:solidFill>
                  <a:schemeClr val="bg1"/>
                </a:solidFill>
              </a:rPr>
              <a:t>www.chemometec.com</a:t>
            </a:r>
            <a:endParaRPr lang="da-DK" sz="2800" b="1" dirty="0">
              <a:solidFill>
                <a:schemeClr val="bg1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23528" y="1340768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</a:t>
            </a:r>
            <a:endParaRPr lang="en-US" sz="3200" u="sng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Undertitel 2"/>
          <p:cNvSpPr txBox="1">
            <a:spLocks/>
          </p:cNvSpPr>
          <p:nvPr/>
        </p:nvSpPr>
        <p:spPr>
          <a:xfrm>
            <a:off x="184249" y="6309320"/>
            <a:ext cx="913999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b="1" dirty="0" smtClean="0">
                <a:solidFill>
                  <a:schemeClr val="bg1"/>
                </a:solidFill>
              </a:rPr>
              <a:t>www.chemometec.com</a:t>
            </a:r>
            <a:endParaRPr lang="da-DK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086" y="1988840"/>
            <a:ext cx="5979828" cy="464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01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8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Undertitel 2"/>
          <p:cNvSpPr txBox="1">
            <a:spLocks/>
          </p:cNvSpPr>
          <p:nvPr/>
        </p:nvSpPr>
        <p:spPr>
          <a:xfrm>
            <a:off x="31849" y="6309320"/>
            <a:ext cx="913999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b="1" dirty="0" smtClean="0">
                <a:solidFill>
                  <a:schemeClr val="bg1"/>
                </a:solidFill>
              </a:rPr>
              <a:t>www.chemometec.com</a:t>
            </a:r>
            <a:endParaRPr lang="da-DK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2" y="5124655"/>
            <a:ext cx="9180512" cy="17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dertitel 2"/>
          <p:cNvSpPr txBox="1">
            <a:spLocks/>
          </p:cNvSpPr>
          <p:nvPr/>
        </p:nvSpPr>
        <p:spPr>
          <a:xfrm>
            <a:off x="184249" y="6309320"/>
            <a:ext cx="913999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b="1" dirty="0" smtClean="0">
                <a:solidFill>
                  <a:schemeClr val="bg1"/>
                </a:solidFill>
              </a:rPr>
              <a:t>www.chemometec.com</a:t>
            </a:r>
            <a:endParaRPr lang="da-DK" sz="2800" b="1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1352962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distribution</a:t>
            </a:r>
          </a:p>
        </p:txBody>
      </p:sp>
      <p:pic>
        <p:nvPicPr>
          <p:cNvPr id="12" name="Picture 2" descr="C:\Users\lah.CMDK\Desktop\Verdenskort-med-distributører_0701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64" y="2059175"/>
            <a:ext cx="7884368" cy="34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31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20080" y="2132856"/>
            <a:ext cx="853244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20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9:00-9:15 </a:t>
            </a:r>
            <a:r>
              <a:rPr lang="en-US" sz="1400" dirty="0" smtClean="0">
                <a:solidFill>
                  <a:srgbClr val="1F497D"/>
                </a:solidFill>
                <a:ea typeface="Calibri" pitchFamily="34" charset="0"/>
                <a:cs typeface="Calibri" pitchFamily="34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Introduction to Chemometec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		Brief introduction to our core business, competences, history and portfolio.</a:t>
            </a:r>
          </a:p>
          <a:p>
            <a:pPr marL="0" marR="0" lvl="0" indent="0" algn="l" defTabSz="720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9:15-10:00 	xC-100 family of products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		Introduction to mammal, yeast,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spermatozoide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 and somatic cell counters. </a:t>
            </a: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10:00-10:15 	Break</a:t>
            </a: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10:15-11:00 	NC-200 and the NucleoView interface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		Virtual demonstration of the NucleoView GUI</a:t>
            </a: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11:00-12:00	NC-250, NC-3000 and applications portfolio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		Introduction NC-250 and background knowledge for fixed applications</a:t>
            </a: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Calibri" pitchFamily="34" charset="0"/>
              </a:rPr>
              <a:t>12:00-13:00 	Lunch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72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Arial" pitchFamily="34" charset="0"/>
              </a:rPr>
              <a:t>13:00-14:30	(Optional) Exercise with demonstrational data or sample analysis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itchFamily="34" charset="0"/>
                <a:cs typeface="Arial" pitchFamily="34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91"/>
          <a:stretch>
            <a:fillRect/>
          </a:stretch>
        </p:blipFill>
        <p:spPr bwMode="auto">
          <a:xfrm>
            <a:off x="0" y="0"/>
            <a:ext cx="9144000" cy="17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5949280"/>
            <a:ext cx="9144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ndertitel 2"/>
          <p:cNvSpPr txBox="1">
            <a:spLocks/>
          </p:cNvSpPr>
          <p:nvPr/>
        </p:nvSpPr>
        <p:spPr>
          <a:xfrm>
            <a:off x="437066" y="1484784"/>
            <a:ext cx="895947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3600" b="1" dirty="0" smtClean="0">
                <a:solidFill>
                  <a:schemeClr val="tx2">
                    <a:lumMod val="75000"/>
                  </a:schemeClr>
                </a:solidFill>
              </a:rPr>
              <a:t>Schedule</a:t>
            </a:r>
            <a:endParaRPr lang="da-DK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\\cmh-cm1\ChemoMetec\Sales &amp; Marketing NY VERSION\98. MARKETING generelt\04. HomePage (documents, material and pics)\15. Ny hjemmeside\Virgo webpage\Pictures\Specific pages\About Us\CM-bygning-med-logo.png"/>
          <p:cNvPicPr>
            <a:picLocks noChangeAspect="1" noChangeArrowheads="1"/>
          </p:cNvPicPr>
          <p:nvPr/>
        </p:nvPicPr>
        <p:blipFill>
          <a:blip r:embed="rId2" cstate="print"/>
          <a:srcRect l="2592" r="13103"/>
          <a:stretch>
            <a:fillRect/>
          </a:stretch>
        </p:blipFill>
        <p:spPr bwMode="auto">
          <a:xfrm>
            <a:off x="0" y="1484784"/>
            <a:ext cx="9144000" cy="4464496"/>
          </a:xfrm>
          <a:prstGeom prst="rect">
            <a:avLst/>
          </a:prstGeom>
          <a:noFill/>
        </p:spPr>
      </p:pic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2"/>
            <a:ext cx="9144000" cy="21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5085184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Undertitel 2"/>
          <p:cNvSpPr txBox="1">
            <a:spLocks/>
          </p:cNvSpPr>
          <p:nvPr/>
        </p:nvSpPr>
        <p:spPr>
          <a:xfrm>
            <a:off x="2001" y="6453336"/>
            <a:ext cx="913999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 dirty="0" smtClean="0">
                <a:solidFill>
                  <a:schemeClr val="bg1"/>
                </a:solidFill>
              </a:rPr>
              <a:t>www.chemometec.com</a:t>
            </a:r>
            <a:endParaRPr lang="da-DK" sz="2800" b="1" dirty="0">
              <a:solidFill>
                <a:schemeClr val="bg1"/>
              </a:solidFill>
            </a:endParaRPr>
          </a:p>
        </p:txBody>
      </p:sp>
      <p:sp>
        <p:nvSpPr>
          <p:cNvPr id="10" name="Undertitel 2"/>
          <p:cNvSpPr txBox="1">
            <a:spLocks/>
          </p:cNvSpPr>
          <p:nvPr/>
        </p:nvSpPr>
        <p:spPr>
          <a:xfrm>
            <a:off x="107504" y="4581128"/>
            <a:ext cx="895947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4000" b="1" dirty="0" smtClean="0">
                <a:solidFill>
                  <a:schemeClr val="bg1"/>
                </a:solidFill>
              </a:rPr>
              <a:t>Company profile</a:t>
            </a:r>
            <a:endParaRPr lang="da-DK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cmh-cm1\ChemoMetec\Sales &amp; Marketing NY VERSION\98. MARKETING generelt\04. HomePage (documents, material and pics)\15. Ny hjemmeside\Virgo webpage\Pictures\Company images\ChemoMetec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304" y="1196752"/>
            <a:ext cx="6407696" cy="5224232"/>
          </a:xfrm>
          <a:prstGeom prst="rect">
            <a:avLst/>
          </a:prstGeom>
          <a:noFill/>
          <a:effectLst/>
        </p:spPr>
      </p:pic>
      <p:sp>
        <p:nvSpPr>
          <p:cNvPr id="10" name="Rectangle 9"/>
          <p:cNvSpPr/>
          <p:nvPr/>
        </p:nvSpPr>
        <p:spPr>
          <a:xfrm rot="10800000">
            <a:off x="2627784" y="1196752"/>
            <a:ext cx="2880320" cy="51845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0">
                <a:schemeClr val="bg1">
                  <a:alpha val="50000"/>
                </a:schemeClr>
              </a:gs>
              <a:gs pos="8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8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2" y="4941168"/>
            <a:ext cx="91805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0"/>
          <p:cNvSpPr txBox="1"/>
          <p:nvPr/>
        </p:nvSpPr>
        <p:spPr>
          <a:xfrm>
            <a:off x="611560" y="1484784"/>
            <a:ext cx="383319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u="sng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  <a:p>
            <a:endParaRPr lang="da-DK" sz="1200" b="1" kern="0" dirty="0" smtClean="0">
              <a:solidFill>
                <a:srgbClr val="002060"/>
              </a:solidFill>
            </a:endParaRPr>
          </a:p>
          <a:p>
            <a:pPr lvl="1">
              <a:buFont typeface="Calibri" pitchFamily="34" charset="0"/>
              <a:buChar char="−"/>
            </a:pPr>
            <a:r>
              <a:rPr lang="da-DK" sz="2400" dirty="0" smtClean="0">
                <a:solidFill>
                  <a:srgbClr val="002060"/>
                </a:solidFill>
              </a:rPr>
              <a:t> </a:t>
            </a:r>
            <a:r>
              <a:rPr lang="da-DK" sz="2400" dirty="0" err="1" smtClean="0">
                <a:solidFill>
                  <a:srgbClr val="002060"/>
                </a:solidFill>
              </a:rPr>
              <a:t>About</a:t>
            </a:r>
            <a:r>
              <a:rPr lang="da-DK" sz="2400" dirty="0" smtClean="0">
                <a:solidFill>
                  <a:srgbClr val="002060"/>
                </a:solidFill>
              </a:rPr>
              <a:t> </a:t>
            </a:r>
            <a:r>
              <a:rPr lang="da-DK" sz="2400" dirty="0" err="1" smtClean="0">
                <a:solidFill>
                  <a:srgbClr val="002060"/>
                </a:solidFill>
              </a:rPr>
              <a:t>us</a:t>
            </a:r>
            <a:endParaRPr lang="da-DK" sz="2400" dirty="0" smtClean="0">
              <a:solidFill>
                <a:srgbClr val="002060"/>
              </a:solidFill>
            </a:endParaRPr>
          </a:p>
          <a:p>
            <a:pPr lvl="1">
              <a:buFont typeface="Calibri" pitchFamily="34" charset="0"/>
              <a:buChar char="−"/>
            </a:pPr>
            <a:r>
              <a:rPr lang="da-DK" sz="2400" dirty="0" smtClean="0">
                <a:solidFill>
                  <a:srgbClr val="002060"/>
                </a:solidFill>
              </a:rPr>
              <a:t> </a:t>
            </a:r>
            <a:r>
              <a:rPr lang="da-DK" sz="2400" dirty="0" err="1" smtClean="0">
                <a:solidFill>
                  <a:srgbClr val="002060"/>
                </a:solidFill>
              </a:rPr>
              <a:t>Technology</a:t>
            </a:r>
            <a:endParaRPr lang="da-DK" sz="2400" dirty="0" smtClean="0">
              <a:solidFill>
                <a:srgbClr val="002060"/>
              </a:solidFill>
            </a:endParaRPr>
          </a:p>
          <a:p>
            <a:pPr lvl="1">
              <a:buFont typeface="Calibri" pitchFamily="34" charset="0"/>
              <a:buChar char="−"/>
            </a:pPr>
            <a:r>
              <a:rPr lang="da-DK" sz="2400" dirty="0" smtClean="0">
                <a:solidFill>
                  <a:srgbClr val="002060"/>
                </a:solidFill>
              </a:rPr>
              <a:t> NucleoCounter® </a:t>
            </a:r>
            <a:r>
              <a:rPr lang="da-DK" sz="2400" dirty="0" err="1" smtClean="0">
                <a:solidFill>
                  <a:srgbClr val="002060"/>
                </a:solidFill>
              </a:rPr>
              <a:t>Family</a:t>
            </a:r>
            <a:endParaRPr lang="da-DK" sz="2400" dirty="0" smtClean="0">
              <a:solidFill>
                <a:srgbClr val="002060"/>
              </a:solidFill>
            </a:endParaRPr>
          </a:p>
          <a:p>
            <a:pPr lvl="1">
              <a:buFont typeface="Calibri" pitchFamily="34" charset="0"/>
              <a:buChar char="−"/>
            </a:pPr>
            <a:r>
              <a:rPr lang="da-DK" sz="2400" dirty="0" smtClean="0">
                <a:solidFill>
                  <a:srgbClr val="002060"/>
                </a:solidFill>
              </a:rPr>
              <a:t> </a:t>
            </a:r>
            <a:r>
              <a:rPr lang="da-DK" sz="2400" dirty="0" err="1" smtClean="0">
                <a:solidFill>
                  <a:srgbClr val="002060"/>
                </a:solidFill>
              </a:rPr>
              <a:t>Consumables</a:t>
            </a:r>
            <a:endParaRPr lang="da-DK" sz="2400" dirty="0" smtClean="0">
              <a:solidFill>
                <a:srgbClr val="002060"/>
              </a:solidFill>
            </a:endParaRPr>
          </a:p>
          <a:p>
            <a:pPr lvl="1">
              <a:buFont typeface="Calibri" pitchFamily="34" charset="0"/>
              <a:buChar char="−"/>
            </a:pPr>
            <a:r>
              <a:rPr lang="da-DK" sz="2400" dirty="0" smtClean="0">
                <a:solidFill>
                  <a:srgbClr val="002060"/>
                </a:solidFill>
              </a:rPr>
              <a:t> </a:t>
            </a:r>
            <a:r>
              <a:rPr lang="da-DK" sz="2400" dirty="0" err="1" smtClean="0">
                <a:solidFill>
                  <a:srgbClr val="002060"/>
                </a:solidFill>
              </a:rPr>
              <a:t>Competencies</a:t>
            </a:r>
            <a:endParaRPr lang="da-DK" sz="2400" dirty="0" smtClean="0">
              <a:solidFill>
                <a:srgbClr val="002060"/>
              </a:solidFill>
            </a:endParaRPr>
          </a:p>
          <a:p>
            <a:pPr lvl="1">
              <a:buFont typeface="Calibri" pitchFamily="34" charset="0"/>
              <a:buChar char="−"/>
            </a:pPr>
            <a:r>
              <a:rPr lang="da-DK" sz="2400" dirty="0" smtClean="0">
                <a:solidFill>
                  <a:srgbClr val="002060"/>
                </a:solidFill>
              </a:rPr>
              <a:t> Business </a:t>
            </a:r>
            <a:r>
              <a:rPr lang="da-DK" sz="2400" dirty="0" err="1" smtClean="0">
                <a:solidFill>
                  <a:srgbClr val="002060"/>
                </a:solidFill>
              </a:rPr>
              <a:t>presence</a:t>
            </a:r>
            <a:endParaRPr lang="da-DK" sz="2400" dirty="0" smtClean="0">
              <a:solidFill>
                <a:srgbClr val="002060"/>
              </a:solidFill>
            </a:endParaRPr>
          </a:p>
          <a:p>
            <a:pPr lvl="1">
              <a:buFont typeface="Calibri" pitchFamily="34" charset="0"/>
              <a:buChar char="−"/>
            </a:pPr>
            <a:r>
              <a:rPr lang="da-DK" sz="2400" dirty="0" smtClean="0">
                <a:solidFill>
                  <a:srgbClr val="002060"/>
                </a:solidFill>
              </a:rPr>
              <a:t> Customers</a:t>
            </a:r>
          </a:p>
          <a:p>
            <a:pPr lvl="1">
              <a:buFont typeface="Calibri" pitchFamily="34" charset="0"/>
              <a:buChar char="−"/>
            </a:pPr>
            <a:r>
              <a:rPr lang="da-DK" sz="2400" dirty="0" smtClean="0">
                <a:solidFill>
                  <a:srgbClr val="002060"/>
                </a:solidFill>
              </a:rPr>
              <a:t> Distribution</a:t>
            </a:r>
          </a:p>
          <a:p>
            <a:pPr>
              <a:buFont typeface="Wingdings" pitchFamily="2" charset="2"/>
              <a:buChar char="Ø"/>
            </a:pPr>
            <a:endParaRPr lang="da-DK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196752"/>
            <a:ext cx="9144000" cy="518457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  <a:alpha val="3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Image result for danmarkskort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672408" cy="3844017"/>
          </a:xfrm>
          <a:prstGeom prst="rect">
            <a:avLst/>
          </a:prstGeom>
          <a:noFill/>
        </p:spPr>
      </p:pic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8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2" y="5085184"/>
            <a:ext cx="9180512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4139952" y="2276872"/>
            <a:ext cx="50040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Founded in Denmark in 1997, ChemoMetec is committed to developing and improving analytical measurement techniques within the fields of cell counting and cell analysis.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Chemometec has a strong pipeline for development of new products, which aims at continuously introducing the next generation of solutions in the field.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We are listed on the Copenhagen stock exchange and have products being used in over 100 countries around the world. 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23728" y="1628800"/>
            <a:ext cx="1763688" cy="389905"/>
          </a:xfrm>
        </p:spPr>
        <p:txBody>
          <a:bodyPr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Allerød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Denmark</a:t>
            </a:r>
            <a:endParaRPr lang="en-US" sz="7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3005572" y="2018705"/>
            <a:ext cx="486308" cy="184234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39952" y="1700808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xmlns="" val="2622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ision mission banner"/>
          <p:cNvPicPr>
            <a:picLocks noChangeAspect="1" noChangeArrowheads="1"/>
          </p:cNvPicPr>
          <p:nvPr/>
        </p:nvPicPr>
        <p:blipFill>
          <a:blip r:embed="rId2" cstate="print"/>
          <a:srcRect l="40138" r="8670"/>
          <a:stretch>
            <a:fillRect/>
          </a:stretch>
        </p:blipFill>
        <p:spPr bwMode="auto">
          <a:xfrm>
            <a:off x="0" y="1052736"/>
            <a:ext cx="9144000" cy="528418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0800000">
            <a:off x="0" y="1196752"/>
            <a:ext cx="9144000" cy="51845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60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8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2" y="4869160"/>
            <a:ext cx="9180512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179512" y="1325954"/>
            <a:ext cx="496855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</a:t>
            </a:r>
            <a:endParaRPr lang="en-GB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work consistently to improve analytical measurement techniques within the fields of particle counting and liquid chemical composition determination.</a:t>
            </a:r>
          </a:p>
          <a:p>
            <a:pPr algn="ctr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endParaRPr lang="en-GB" sz="20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become the supplier and partner of choice not only for end-users but also for distributors and agents.</a:t>
            </a:r>
          </a:p>
          <a:p>
            <a:pPr algn="ctr"/>
            <a:endParaRPr lang="en-GB" sz="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52200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0800000">
            <a:off x="3275856" y="1124744"/>
            <a:ext cx="3456384" cy="51845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0">
                <a:schemeClr val="bg1">
                  <a:alpha val="50000"/>
                </a:schemeClr>
              </a:gs>
              <a:gs pos="8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8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2" y="4509121"/>
            <a:ext cx="91805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221704" y="1985033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technologies</a:t>
            </a:r>
          </a:p>
          <a:p>
            <a:endParaRPr lang="en-GB" sz="800" dirty="0" smtClean="0">
              <a:solidFill>
                <a:srgbClr val="002060"/>
              </a:solidFill>
            </a:endParaRPr>
          </a:p>
          <a:p>
            <a:pPr marL="441325" indent="-342900" fontAlgn="base">
              <a:spcBef>
                <a:spcPct val="20000"/>
              </a:spcBef>
              <a:spcAft>
                <a:spcPct val="0"/>
              </a:spcAft>
              <a:buSzPct val="69000"/>
            </a:pPr>
            <a:r>
              <a:rPr lang="en-US" sz="2000" kern="0" dirty="0" smtClean="0">
                <a:solidFill>
                  <a:srgbClr val="002060"/>
                </a:solidFill>
              </a:rPr>
              <a:t>LED-based </a:t>
            </a:r>
            <a:r>
              <a:rPr lang="en-US" sz="2000" kern="0" dirty="0" err="1" smtClean="0">
                <a:solidFill>
                  <a:srgbClr val="002060"/>
                </a:solidFill>
              </a:rPr>
              <a:t>flourescence</a:t>
            </a:r>
            <a:r>
              <a:rPr lang="en-US" sz="2000" kern="0" dirty="0" smtClean="0">
                <a:solidFill>
                  <a:srgbClr val="002060"/>
                </a:solidFill>
              </a:rPr>
              <a:t> microscopy for:</a:t>
            </a:r>
          </a:p>
          <a:p>
            <a:pPr marL="898525" lvl="1" indent="-342900" fontAlgn="base">
              <a:spcBef>
                <a:spcPct val="20000"/>
              </a:spcBef>
              <a:spcAft>
                <a:spcPct val="0"/>
              </a:spcAft>
              <a:buSzPct val="69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Image analysis: xC-100/200 family</a:t>
            </a:r>
          </a:p>
          <a:p>
            <a:pPr marL="898525" lvl="1" indent="-342900" fontAlgn="base">
              <a:spcBef>
                <a:spcPct val="20000"/>
              </a:spcBef>
              <a:spcAft>
                <a:spcPct val="0"/>
              </a:spcAft>
              <a:buSzPct val="69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Image </a:t>
            </a:r>
            <a:r>
              <a:rPr lang="en-US" sz="2000" kern="0" dirty="0" err="1" smtClean="0">
                <a:solidFill>
                  <a:srgbClr val="002060"/>
                </a:solidFill>
              </a:rPr>
              <a:t>cytometry</a:t>
            </a:r>
            <a:r>
              <a:rPr lang="en-US" sz="2000" kern="0" dirty="0" smtClean="0">
                <a:solidFill>
                  <a:srgbClr val="002060"/>
                </a:solidFill>
              </a:rPr>
              <a:t>: NC-3000</a:t>
            </a:r>
          </a:p>
        </p:txBody>
      </p:sp>
    </p:spTree>
    <p:extLst>
      <p:ext uri="{BB962C8B-B14F-4D97-AF65-F5344CB8AC3E}">
        <p14:creationId xmlns:p14="http://schemas.microsoft.com/office/powerpoint/2010/main" xmlns="" val="21279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2" y="5445224"/>
            <a:ext cx="918051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6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304800" y="1628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the NucleoCounter® Family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323528" y="2271157"/>
            <a:ext cx="8496944" cy="402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en-GB" sz="900" b="1" dirty="0" smtClean="0">
              <a:solidFill>
                <a:srgbClr val="002060"/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NucleoCounter</a:t>
            </a:r>
            <a:r>
              <a:rPr lang="en-GB" b="1" dirty="0" smtClean="0">
                <a:solidFill>
                  <a:srgbClr val="002060"/>
                </a:solidFill>
              </a:rPr>
              <a:t>®</a:t>
            </a:r>
            <a:r>
              <a:rPr lang="en-US" b="1" dirty="0" smtClean="0">
                <a:solidFill>
                  <a:srgbClr val="002060"/>
                </a:solidFill>
              </a:rPr>
              <a:t> NC-3000™ 	</a:t>
            </a:r>
            <a:r>
              <a:rPr lang="en-US" dirty="0" smtClean="0">
                <a:solidFill>
                  <a:srgbClr val="002060"/>
                </a:solidFill>
              </a:rPr>
              <a:t>Advanced cell analysis</a:t>
            </a:r>
          </a:p>
          <a:p>
            <a:pPr lvl="1">
              <a:spcBef>
                <a:spcPts val="8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NucleoCounter</a:t>
            </a:r>
            <a:r>
              <a:rPr lang="en-GB" b="1" dirty="0" smtClean="0">
                <a:solidFill>
                  <a:srgbClr val="002060"/>
                </a:solidFill>
              </a:rPr>
              <a:t>®</a:t>
            </a:r>
            <a:r>
              <a:rPr lang="en-US" b="1" dirty="0" smtClean="0">
                <a:solidFill>
                  <a:srgbClr val="002060"/>
                </a:solidFill>
              </a:rPr>
              <a:t> NC-250™	</a:t>
            </a:r>
            <a:r>
              <a:rPr lang="en-US" dirty="0" smtClean="0">
                <a:solidFill>
                  <a:srgbClr val="002060"/>
                </a:solidFill>
              </a:rPr>
              <a:t>Multi-chamber analysis</a:t>
            </a:r>
          </a:p>
          <a:p>
            <a:pPr lvl="1">
              <a:spcBef>
                <a:spcPts val="8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NucleoCounter</a:t>
            </a:r>
            <a:r>
              <a:rPr lang="en-GB" b="1" dirty="0" smtClean="0">
                <a:solidFill>
                  <a:srgbClr val="002060"/>
                </a:solidFill>
              </a:rPr>
              <a:t>®</a:t>
            </a:r>
            <a:r>
              <a:rPr lang="en-US" b="1" dirty="0" smtClean="0">
                <a:solidFill>
                  <a:srgbClr val="002060"/>
                </a:solidFill>
              </a:rPr>
              <a:t> NC-200™	</a:t>
            </a:r>
            <a:r>
              <a:rPr lang="en-US" dirty="0" smtClean="0">
                <a:solidFill>
                  <a:srgbClr val="002060"/>
                </a:solidFill>
              </a:rPr>
              <a:t>One-step viability and cell count</a:t>
            </a:r>
          </a:p>
          <a:p>
            <a:pPr lvl="1">
              <a:spcBef>
                <a:spcPts val="8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NucleoCounter</a:t>
            </a:r>
            <a:r>
              <a:rPr lang="en-GB" b="1" dirty="0" smtClean="0">
                <a:solidFill>
                  <a:srgbClr val="002060"/>
                </a:solidFill>
              </a:rPr>
              <a:t>®</a:t>
            </a:r>
            <a:r>
              <a:rPr lang="en-US" b="1" dirty="0" smtClean="0">
                <a:solidFill>
                  <a:srgbClr val="002060"/>
                </a:solidFill>
              </a:rPr>
              <a:t> NC-100™	</a:t>
            </a:r>
            <a:r>
              <a:rPr lang="en-US" dirty="0" smtClean="0">
                <a:solidFill>
                  <a:srgbClr val="002060"/>
                </a:solidFill>
              </a:rPr>
              <a:t>Mammalian cells in cell cultures</a:t>
            </a:r>
          </a:p>
          <a:p>
            <a:pPr lvl="1">
              <a:spcBef>
                <a:spcPts val="8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NucleoCounter</a:t>
            </a:r>
            <a:r>
              <a:rPr lang="en-GB" b="1" dirty="0" smtClean="0">
                <a:solidFill>
                  <a:srgbClr val="002060"/>
                </a:solidFill>
              </a:rPr>
              <a:t>®</a:t>
            </a:r>
            <a:r>
              <a:rPr lang="en-US" b="1" dirty="0" smtClean="0">
                <a:solidFill>
                  <a:srgbClr val="002060"/>
                </a:solidFill>
              </a:rPr>
              <a:t> SP-100™	</a:t>
            </a:r>
            <a:r>
              <a:rPr lang="en-US" dirty="0" smtClean="0">
                <a:solidFill>
                  <a:srgbClr val="002060"/>
                </a:solidFill>
              </a:rPr>
              <a:t>Sperm cells in semen</a:t>
            </a:r>
          </a:p>
          <a:p>
            <a:pPr lvl="1">
              <a:spcBef>
                <a:spcPts val="8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NucleoCounter</a:t>
            </a:r>
            <a:r>
              <a:rPr lang="en-GB" b="1" dirty="0" smtClean="0">
                <a:solidFill>
                  <a:srgbClr val="002060"/>
                </a:solidFill>
              </a:rPr>
              <a:t>®</a:t>
            </a:r>
            <a:r>
              <a:rPr lang="en-US" b="1" dirty="0" smtClean="0">
                <a:solidFill>
                  <a:srgbClr val="002060"/>
                </a:solidFill>
              </a:rPr>
              <a:t> YC-100™ 	</a:t>
            </a:r>
            <a:r>
              <a:rPr lang="en-US" dirty="0" smtClean="0">
                <a:solidFill>
                  <a:srgbClr val="002060"/>
                </a:solidFill>
              </a:rPr>
              <a:t>Yeasts cells in beverage and biotech/</a:t>
            </a:r>
            <a:r>
              <a:rPr lang="en-US" dirty="0" err="1" smtClean="0">
                <a:solidFill>
                  <a:srgbClr val="002060"/>
                </a:solidFill>
              </a:rPr>
              <a:t>pharma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NucleoCounter</a:t>
            </a:r>
            <a:r>
              <a:rPr lang="en-GB" b="1" dirty="0" smtClean="0">
                <a:solidFill>
                  <a:srgbClr val="002060"/>
                </a:solidFill>
              </a:rPr>
              <a:t>®</a:t>
            </a:r>
            <a:r>
              <a:rPr lang="en-US" b="1" dirty="0" smtClean="0">
                <a:solidFill>
                  <a:srgbClr val="002060"/>
                </a:solidFill>
              </a:rPr>
              <a:t> SCC-100™ 	</a:t>
            </a:r>
            <a:r>
              <a:rPr lang="en-US" dirty="0" smtClean="0">
                <a:solidFill>
                  <a:srgbClr val="002060"/>
                </a:solidFill>
              </a:rPr>
              <a:t>Somatic cells in milk</a:t>
            </a:r>
          </a:p>
          <a:p>
            <a:pPr lvl="1">
              <a:spcBef>
                <a:spcPts val="8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NucleoCounter</a:t>
            </a:r>
            <a:r>
              <a:rPr lang="en-GB" b="1" dirty="0" smtClean="0">
                <a:solidFill>
                  <a:srgbClr val="002060"/>
                </a:solidFill>
              </a:rPr>
              <a:t>®</a:t>
            </a:r>
            <a:r>
              <a:rPr lang="en-US" b="1" dirty="0" smtClean="0">
                <a:solidFill>
                  <a:srgbClr val="002060"/>
                </a:solidFill>
              </a:rPr>
              <a:t> SCC-400™ 	</a:t>
            </a:r>
            <a:r>
              <a:rPr lang="en-US" dirty="0" smtClean="0">
                <a:solidFill>
                  <a:srgbClr val="002060"/>
                </a:solidFill>
              </a:rPr>
              <a:t>Flow-based somatic cells in milk</a:t>
            </a:r>
          </a:p>
          <a:p>
            <a:pPr lvl="1">
              <a:spcBef>
                <a:spcPts val="800"/>
              </a:spcBef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GB" sz="12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9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ah.CMDK\Desktop\Bølgen_Transparant-baggru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7" t="13559" r="397" b="-1113"/>
          <a:stretch/>
        </p:blipFill>
        <p:spPr bwMode="auto">
          <a:xfrm>
            <a:off x="-36512" y="2583"/>
            <a:ext cx="9195419" cy="16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h.CMDK\Desktop\Bund 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4" t="-13405"/>
          <a:stretch/>
        </p:blipFill>
        <p:spPr bwMode="auto">
          <a:xfrm>
            <a:off x="-36512" y="5373216"/>
            <a:ext cx="918051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 Box 2"/>
          <p:cNvSpPr txBox="1">
            <a:spLocks noChangeArrowheads="1"/>
          </p:cNvSpPr>
          <p:nvPr/>
        </p:nvSpPr>
        <p:spPr bwMode="auto">
          <a:xfrm rot="5400000">
            <a:off x="1646094" y="4679558"/>
            <a:ext cx="523220" cy="15841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License agreement </a:t>
            </a:r>
          </a:p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DeLaVal</a:t>
            </a:r>
            <a:r>
              <a:rPr lang="en-US" sz="1100" dirty="0" smtClean="0">
                <a:solidFill>
                  <a:srgbClr val="000000"/>
                </a:solidFill>
              </a:rPr>
              <a:t> - Tetra Pak Milk II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 rot="16200000">
            <a:off x="2417442" y="2061141"/>
            <a:ext cx="523220" cy="972000"/>
          </a:xfrm>
          <a:prstGeom prst="rect">
            <a:avLst/>
          </a:prstGeom>
          <a:noFill/>
          <a:ln w="12700" cmpd="sng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NucleoCounter</a:t>
            </a:r>
          </a:p>
          <a:p>
            <a:pPr algn="ctr"/>
            <a:r>
              <a:rPr lang="en-US" sz="1100" dirty="0" err="1" smtClean="0">
                <a:latin typeface="+mj-lt"/>
              </a:rPr>
              <a:t>NC-100</a:t>
            </a:r>
          </a:p>
        </p:txBody>
      </p:sp>
      <p:pic>
        <p:nvPicPr>
          <p:cNvPr id="45" name="Picture 11" descr="C:\Documents and Settings\rsi\Desktop\olcc.blue.JPG"/>
          <p:cNvPicPr>
            <a:picLocks noChangeAspect="1" noChangeArrowheads="1"/>
          </p:cNvPicPr>
          <p:nvPr/>
        </p:nvPicPr>
        <p:blipFill>
          <a:blip r:embed="rId4" cstate="screen"/>
          <a:srcRect b="-12513"/>
          <a:stretch>
            <a:fillRect/>
          </a:stretch>
        </p:blipFill>
        <p:spPr bwMode="auto">
          <a:xfrm>
            <a:off x="1735364" y="4293096"/>
            <a:ext cx="344681" cy="6480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" name="Picture 17" descr="nc-100.png"/>
          <p:cNvPicPr>
            <a:picLocks noChangeAspect="1"/>
          </p:cNvPicPr>
          <p:nvPr/>
        </p:nvPicPr>
        <p:blipFill>
          <a:blip r:embed="rId5" cstate="screen"/>
          <a:srcRect t="-5498"/>
          <a:stretch>
            <a:fillRect/>
          </a:stretch>
        </p:blipFill>
        <p:spPr>
          <a:xfrm>
            <a:off x="2254584" y="3221634"/>
            <a:ext cx="848936" cy="6077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82" name="Text Box 2"/>
          <p:cNvSpPr txBox="1">
            <a:spLocks noChangeArrowheads="1"/>
          </p:cNvSpPr>
          <p:nvPr/>
        </p:nvSpPr>
        <p:spPr bwMode="auto">
          <a:xfrm rot="5400000">
            <a:off x="3155470" y="4859578"/>
            <a:ext cx="523220" cy="12241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License agreement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FOSS Milk III</a:t>
            </a: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6200000">
            <a:off x="4164099" y="2061141"/>
            <a:ext cx="523220" cy="972000"/>
          </a:xfrm>
          <a:prstGeom prst="rect">
            <a:avLst/>
          </a:prstGeom>
          <a:noFill/>
          <a:ln w="12700" cmpd="sng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NucleoCounter</a:t>
            </a:r>
          </a:p>
          <a:p>
            <a:pPr algn="ctr"/>
            <a:r>
              <a:rPr lang="en-US" sz="1100" dirty="0" err="1" smtClean="0">
                <a:latin typeface="+mj-lt"/>
              </a:rPr>
              <a:t>YC/SCC/SP-100</a:t>
            </a:r>
          </a:p>
        </p:txBody>
      </p:sp>
      <p:pic>
        <p:nvPicPr>
          <p:cNvPr id="55" name="Picture 21" descr="range.png"/>
          <p:cNvPicPr>
            <a:picLocks noChangeAspect="1"/>
          </p:cNvPicPr>
          <p:nvPr/>
        </p:nvPicPr>
        <p:blipFill>
          <a:blip r:embed="rId6" cstate="screen"/>
          <a:srcRect t="-5970" b="-17975"/>
          <a:stretch>
            <a:fillRect/>
          </a:stretch>
        </p:blipFill>
        <p:spPr>
          <a:xfrm>
            <a:off x="3851920" y="3149626"/>
            <a:ext cx="1147579" cy="7474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84" name="Text Box 2"/>
          <p:cNvSpPr txBox="1">
            <a:spLocks noChangeArrowheads="1"/>
          </p:cNvSpPr>
          <p:nvPr/>
        </p:nvSpPr>
        <p:spPr bwMode="auto">
          <a:xfrm rot="5400000">
            <a:off x="4976518" y="4985646"/>
            <a:ext cx="523220" cy="97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NucleoCounter</a:t>
            </a:r>
            <a:endParaRPr 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NC-3000</a:t>
            </a: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6200000">
            <a:off x="5318503" y="1971076"/>
            <a:ext cx="523220" cy="1152129"/>
          </a:xfrm>
          <a:prstGeom prst="rect">
            <a:avLst/>
          </a:prstGeom>
          <a:noFill/>
          <a:ln w="12700" cmpd="sng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NucleoCounter</a:t>
            </a:r>
          </a:p>
          <a:p>
            <a:pPr algn="ctr"/>
            <a:r>
              <a:rPr lang="en-US" sz="1100" dirty="0" err="1" smtClean="0">
                <a:latin typeface="+mj-lt"/>
              </a:rPr>
              <a:t>NC-3000 FlexiCyte</a:t>
            </a:r>
          </a:p>
        </p:txBody>
      </p:sp>
      <p:pic>
        <p:nvPicPr>
          <p:cNvPr id="40" name="Picture 2" descr="P:\Sales &amp; Marketing NY VERSION\98. MARKETING generelt\01. Picture Databank (logos, instruments, general etc.)\02. Product Pictures\01. NC-3000\NC-3000 New 2012\NC-3000 NEW 2012\NC-3000 black caspa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0025"/>
          <a:stretch>
            <a:fillRect/>
          </a:stretch>
        </p:blipFill>
        <p:spPr bwMode="auto">
          <a:xfrm>
            <a:off x="4976130" y="4293096"/>
            <a:ext cx="52399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Users\lah.CMDK\Desktop\NC-3000-Black-with-laptop_new-GUI_med-lu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014" b="-8822"/>
          <a:stretch>
            <a:fillRect/>
          </a:stretch>
        </p:blipFill>
        <p:spPr bwMode="auto">
          <a:xfrm>
            <a:off x="5312008" y="3005610"/>
            <a:ext cx="536210" cy="8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 Box 2"/>
          <p:cNvSpPr txBox="1">
            <a:spLocks noChangeArrowheads="1"/>
          </p:cNvSpPr>
          <p:nvPr/>
        </p:nvSpPr>
        <p:spPr bwMode="auto">
          <a:xfrm rot="5400000">
            <a:off x="6128646" y="4985646"/>
            <a:ext cx="523220" cy="97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NucleoCounter</a:t>
            </a:r>
            <a:endParaRPr 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NC-200</a:t>
            </a:r>
          </a:p>
        </p:txBody>
      </p:sp>
      <p:pic>
        <p:nvPicPr>
          <p:cNvPr id="62" name="Picture 30" descr="nc-200 m lenovo.png"/>
          <p:cNvPicPr>
            <a:picLocks noChangeAspect="1"/>
          </p:cNvPicPr>
          <p:nvPr/>
        </p:nvPicPr>
        <p:blipFill>
          <a:blip r:embed="rId9" cstate="screen"/>
          <a:srcRect b="-8492"/>
          <a:stretch>
            <a:fillRect/>
          </a:stretch>
        </p:blipFill>
        <p:spPr>
          <a:xfrm>
            <a:off x="5989150" y="4293096"/>
            <a:ext cx="802213" cy="504056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 rot="16200000">
            <a:off x="6970122" y="2061141"/>
            <a:ext cx="523220" cy="972000"/>
          </a:xfrm>
          <a:prstGeom prst="rect">
            <a:avLst/>
          </a:prstGeom>
          <a:noFill/>
          <a:ln w="12700" cmpd="sng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NucleoCounter</a:t>
            </a:r>
          </a:p>
          <a:p>
            <a:pPr algn="ctr"/>
            <a:r>
              <a:rPr lang="en-US" sz="1100" dirty="0" err="1" smtClean="0">
                <a:latin typeface="+mj-lt"/>
              </a:rPr>
              <a:t>NC-250</a:t>
            </a:r>
          </a:p>
        </p:txBody>
      </p:sp>
      <p:pic>
        <p:nvPicPr>
          <p:cNvPr id="53" name="Picture 2" descr="http://www.gerber-instruments.com/tl_files/gi/pics/product-pictures/foss/ana/Foss_MilkoScan%20Minor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5032" y="4293096"/>
            <a:ext cx="864096" cy="63907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47" name="Group 46"/>
          <p:cNvGrpSpPr/>
          <p:nvPr/>
        </p:nvGrpSpPr>
        <p:grpSpPr>
          <a:xfrm>
            <a:off x="539552" y="3933056"/>
            <a:ext cx="8208912" cy="280846"/>
            <a:chOff x="539552" y="3501008"/>
            <a:chExt cx="8208912" cy="280846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788788" y="3645024"/>
              <a:ext cx="7959676" cy="13211"/>
            </a:xfrm>
            <a:prstGeom prst="line">
              <a:avLst/>
            </a:prstGeom>
            <a:ln w="228600">
              <a:solidFill>
                <a:schemeClr val="tx2">
                  <a:lumMod val="50000"/>
                </a:schemeClr>
              </a:solidFill>
              <a:headEnd type="oval"/>
              <a:tailEnd type="stealt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148884" y="3501008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1998</a:t>
              </a:r>
              <a:endParaRPr lang="da-D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52940" y="3501008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2000</a:t>
              </a:r>
              <a:endParaRPr lang="da-D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09079" y="3501008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2002</a:t>
              </a:r>
              <a:endParaRPr lang="da-D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37116" y="3501008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2004</a:t>
              </a:r>
              <a:endParaRPr lang="da-D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39952" y="3501008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2007</a:t>
              </a:r>
              <a:endParaRPr lang="da-D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65252" y="3504855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2009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918652" y="3504855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2013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397300" y="3504855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2010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17436" y="3504855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39552" y="3501008"/>
              <a:ext cx="5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1997</a:t>
              </a:r>
              <a:endParaRPr lang="da-DK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5" name="Picture 2" descr="P:\Sales &amp; Marketing NY VERSION\98. MARKETING generelt\01. Picture Databank (logos, instruments, general etc.)\02. Product Pictures\08. NC-250\NC-250 Mørkegrå\NC-250-and-PC.png"/>
          <p:cNvPicPr>
            <a:picLocks noChangeAspect="1" noChangeArrowheads="1"/>
          </p:cNvPicPr>
          <p:nvPr/>
        </p:nvPicPr>
        <p:blipFill>
          <a:blip r:embed="rId11" cstate="print"/>
          <a:srcRect t="-9843" b="-7224"/>
          <a:stretch>
            <a:fillRect/>
          </a:stretch>
        </p:blipFill>
        <p:spPr bwMode="auto">
          <a:xfrm>
            <a:off x="6660232" y="3077618"/>
            <a:ext cx="1143000" cy="855438"/>
          </a:xfrm>
          <a:prstGeom prst="rect">
            <a:avLst/>
          </a:prstGeom>
          <a:noFill/>
        </p:spPr>
      </p:pic>
      <p:cxnSp>
        <p:nvCxnSpPr>
          <p:cNvPr id="105" name="Straight Connector 104"/>
          <p:cNvCxnSpPr>
            <a:stCxn id="67" idx="1"/>
            <a:endCxn id="44" idx="0"/>
          </p:cNvCxnSpPr>
          <p:nvPr/>
        </p:nvCxnSpPr>
        <p:spPr>
          <a:xfrm>
            <a:off x="1436860" y="2978027"/>
            <a:ext cx="0" cy="27531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6200000">
            <a:off x="1090611" y="1983707"/>
            <a:ext cx="692497" cy="1296143"/>
          </a:xfrm>
          <a:prstGeom prst="rect">
            <a:avLst/>
          </a:prstGeom>
          <a:noFill/>
          <a:ln w="12700" cmpd="sng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License agreement </a:t>
            </a:r>
            <a:endParaRPr lang="en-US" sz="1100" dirty="0" smtClean="0">
              <a:latin typeface="+mj-lt"/>
            </a:endParaRPr>
          </a:p>
          <a:p>
            <a:pPr algn="ctr"/>
            <a:r>
              <a:rPr lang="en-US" sz="1100" dirty="0" smtClean="0">
                <a:latin typeface="+mj-lt"/>
              </a:rPr>
              <a:t>DeLaVal - Tetra Pak Milk </a:t>
            </a:r>
            <a:r>
              <a:rPr lang="en-US" sz="1100" dirty="0">
                <a:latin typeface="+mj-lt"/>
              </a:rPr>
              <a:t>I</a:t>
            </a:r>
          </a:p>
        </p:txBody>
      </p:sp>
      <p:pic>
        <p:nvPicPr>
          <p:cNvPr id="44" name="Picture 9" descr="C:\Documents and Settings\rsi\Desktop\dcc.jpe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836" y="3253341"/>
            <a:ext cx="530048" cy="57600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12" name="Straight Connector 111"/>
          <p:cNvCxnSpPr>
            <a:stCxn id="76" idx="1"/>
            <a:endCxn id="45" idx="2"/>
          </p:cNvCxnSpPr>
          <p:nvPr/>
        </p:nvCxnSpPr>
        <p:spPr>
          <a:xfrm flipV="1">
            <a:off x="1907704" y="4941168"/>
            <a:ext cx="1" cy="268868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0" idx="1"/>
            <a:endCxn id="51" idx="0"/>
          </p:cNvCxnSpPr>
          <p:nvPr/>
        </p:nvCxnSpPr>
        <p:spPr>
          <a:xfrm>
            <a:off x="2679052" y="2808751"/>
            <a:ext cx="0" cy="412883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82" idx="1"/>
            <a:endCxn id="53" idx="2"/>
          </p:cNvCxnSpPr>
          <p:nvPr/>
        </p:nvCxnSpPr>
        <p:spPr>
          <a:xfrm flipV="1">
            <a:off x="3417080" y="4932167"/>
            <a:ext cx="0" cy="277869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87" idx="1"/>
            <a:endCxn id="65" idx="0"/>
          </p:cNvCxnSpPr>
          <p:nvPr/>
        </p:nvCxnSpPr>
        <p:spPr>
          <a:xfrm>
            <a:off x="7231732" y="2808751"/>
            <a:ext cx="0" cy="268867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85" idx="1"/>
            <a:endCxn id="66" idx="0"/>
          </p:cNvCxnSpPr>
          <p:nvPr/>
        </p:nvCxnSpPr>
        <p:spPr>
          <a:xfrm flipH="1">
            <a:off x="5580113" y="2808751"/>
            <a:ext cx="1" cy="196859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83" idx="1"/>
            <a:endCxn id="55" idx="0"/>
          </p:cNvCxnSpPr>
          <p:nvPr/>
        </p:nvCxnSpPr>
        <p:spPr>
          <a:xfrm>
            <a:off x="4425709" y="2808751"/>
            <a:ext cx="1" cy="340875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86" idx="1"/>
            <a:endCxn id="62" idx="2"/>
          </p:cNvCxnSpPr>
          <p:nvPr/>
        </p:nvCxnSpPr>
        <p:spPr>
          <a:xfrm flipV="1">
            <a:off x="6390256" y="4797152"/>
            <a:ext cx="1" cy="412884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84" idx="1"/>
            <a:endCxn id="40" idx="2"/>
          </p:cNvCxnSpPr>
          <p:nvPr/>
        </p:nvCxnSpPr>
        <p:spPr>
          <a:xfrm flipV="1">
            <a:off x="5238128" y="5085184"/>
            <a:ext cx="0" cy="124852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0"/>
          <p:cNvSpPr txBox="1"/>
          <p:nvPr/>
        </p:nvSpPr>
        <p:spPr>
          <a:xfrm>
            <a:off x="304800" y="1568986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the NucleoCounter® Family</a:t>
            </a:r>
          </a:p>
        </p:txBody>
      </p:sp>
    </p:spTree>
    <p:extLst>
      <p:ext uri="{BB962C8B-B14F-4D97-AF65-F5344CB8AC3E}">
        <p14:creationId xmlns:p14="http://schemas.microsoft.com/office/powerpoint/2010/main" xmlns="" val="37855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10528</TotalTime>
  <Words>361</Words>
  <Application>Microsoft Office PowerPoint</Application>
  <PresentationFormat>On-screen Show (4:3)</PresentationFormat>
  <Paragraphs>139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Kontortema</vt:lpstr>
      <vt:lpstr>Slide 1</vt:lpstr>
      <vt:lpstr>Slide 2</vt:lpstr>
      <vt:lpstr>Slide 3</vt:lpstr>
      <vt:lpstr>Slide 4</vt:lpstr>
      <vt:lpstr>Allerød, Denmark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Portfolio Presentation</dc:title>
  <dc:creator>Geziel Aguilar</dc:creator>
  <cp:lastModifiedBy>Geziel Aguilar</cp:lastModifiedBy>
  <cp:revision>229</cp:revision>
  <dcterms:created xsi:type="dcterms:W3CDTF">2015-10-22T11:02:48Z</dcterms:created>
  <dcterms:modified xsi:type="dcterms:W3CDTF">2016-11-01T22:51:49Z</dcterms:modified>
</cp:coreProperties>
</file>