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6" r:id="rId3"/>
    <p:sldId id="287" r:id="rId4"/>
    <p:sldId id="288" r:id="rId5"/>
    <p:sldId id="267" r:id="rId6"/>
    <p:sldId id="280" r:id="rId7"/>
    <p:sldId id="281" r:id="rId8"/>
    <p:sldId id="282" r:id="rId9"/>
    <p:sldId id="269" r:id="rId10"/>
    <p:sldId id="274" r:id="rId11"/>
    <p:sldId id="272" r:id="rId12"/>
    <p:sldId id="273" r:id="rId13"/>
    <p:sldId id="278" r:id="rId14"/>
    <p:sldId id="279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D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8E8B3-83A5-4CBF-BC9C-6B62C4D92D8A}" type="datetimeFigureOut">
              <a:rPr lang="da-DK" smtClean="0"/>
              <a:pPr/>
              <a:t>02-11-2016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BD6C8-E046-49CA-8E5C-6D00506F4802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This</a:t>
            </a:r>
            <a:r>
              <a:rPr lang="da-DK" dirty="0" smtClean="0"/>
              <a:t> an image from NC-3000 of </a:t>
            </a:r>
            <a:r>
              <a:rPr lang="da-DK" dirty="0" err="1" smtClean="0"/>
              <a:t>cells</a:t>
            </a:r>
            <a:r>
              <a:rPr lang="da-DK" dirty="0" smtClean="0"/>
              <a:t> </a:t>
            </a:r>
            <a:r>
              <a:rPr lang="da-DK" dirty="0" err="1" smtClean="0"/>
              <a:t>stained</a:t>
            </a:r>
            <a:r>
              <a:rPr lang="da-DK" dirty="0" smtClean="0"/>
              <a:t> in the Via1 </a:t>
            </a:r>
            <a:r>
              <a:rPr lang="da-DK" dirty="0" err="1" smtClean="0"/>
              <a:t>cassette</a:t>
            </a:r>
            <a:r>
              <a:rPr lang="da-DK" dirty="0" smtClean="0"/>
              <a:t>. </a:t>
            </a:r>
            <a:r>
              <a:rPr lang="da-DK" dirty="0" err="1" smtClean="0"/>
              <a:t>Hence</a:t>
            </a:r>
            <a:r>
              <a:rPr lang="da-DK" dirty="0" smtClean="0"/>
              <a:t>, </a:t>
            </a:r>
            <a:r>
              <a:rPr lang="da-DK" dirty="0" err="1" smtClean="0"/>
              <a:t>these</a:t>
            </a:r>
            <a:r>
              <a:rPr lang="da-DK" dirty="0" smtClean="0"/>
              <a:t> </a:t>
            </a:r>
            <a:r>
              <a:rPr lang="da-DK" dirty="0" err="1" smtClean="0"/>
              <a:t>cells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stained</a:t>
            </a:r>
            <a:r>
              <a:rPr lang="da-DK" dirty="0" smtClean="0"/>
              <a:t> </a:t>
            </a:r>
            <a:r>
              <a:rPr lang="da-DK" dirty="0" err="1" smtClean="0"/>
              <a:t>with</a:t>
            </a:r>
            <a:r>
              <a:rPr lang="da-DK" dirty="0" smtClean="0"/>
              <a:t> </a:t>
            </a:r>
            <a:r>
              <a:rPr lang="da-DK" dirty="0" err="1" smtClean="0"/>
              <a:t>acridine</a:t>
            </a:r>
            <a:r>
              <a:rPr lang="da-DK" dirty="0" smtClean="0"/>
              <a:t> orange and DAPI. </a:t>
            </a:r>
            <a:r>
              <a:rPr lang="da-DK" dirty="0" err="1" smtClean="0"/>
              <a:t>This</a:t>
            </a:r>
            <a:r>
              <a:rPr lang="da-DK" dirty="0" smtClean="0"/>
              <a:t> image is </a:t>
            </a:r>
            <a:r>
              <a:rPr lang="da-DK" dirty="0" err="1" smtClean="0"/>
              <a:t>taken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blue</a:t>
            </a:r>
            <a:r>
              <a:rPr lang="da-DK" dirty="0" smtClean="0"/>
              <a:t> light </a:t>
            </a:r>
            <a:r>
              <a:rPr lang="da-DK" dirty="0" err="1" smtClean="0"/>
              <a:t>source</a:t>
            </a:r>
            <a:r>
              <a:rPr lang="da-DK" dirty="0" smtClean="0"/>
              <a:t> and green emission filter and </a:t>
            </a:r>
            <a:r>
              <a:rPr lang="da-DK" dirty="0" err="1" smtClean="0"/>
              <a:t>only</a:t>
            </a:r>
            <a:r>
              <a:rPr lang="da-DK" dirty="0" smtClean="0"/>
              <a:t> the </a:t>
            </a:r>
            <a:r>
              <a:rPr lang="da-DK" dirty="0" err="1" smtClean="0"/>
              <a:t>Acridine</a:t>
            </a:r>
            <a:r>
              <a:rPr lang="da-DK" dirty="0" smtClean="0"/>
              <a:t> </a:t>
            </a:r>
            <a:r>
              <a:rPr lang="da-DK" dirty="0" err="1" smtClean="0"/>
              <a:t>fluorephore</a:t>
            </a:r>
            <a:r>
              <a:rPr lang="da-DK" dirty="0" smtClean="0"/>
              <a:t> is </a:t>
            </a:r>
            <a:r>
              <a:rPr lang="da-DK" dirty="0" err="1" smtClean="0"/>
              <a:t>visiualised</a:t>
            </a:r>
            <a:r>
              <a:rPr lang="da-DK" dirty="0" smtClean="0"/>
              <a:t>. </a:t>
            </a:r>
            <a:r>
              <a:rPr lang="da-DK" dirty="0" err="1" smtClean="0"/>
              <a:t>Acridine</a:t>
            </a:r>
            <a:r>
              <a:rPr lang="da-DK" dirty="0" smtClean="0"/>
              <a:t> orange positive </a:t>
            </a:r>
            <a:r>
              <a:rPr lang="da-DK" dirty="0" err="1" smtClean="0"/>
              <a:t>cells</a:t>
            </a:r>
            <a:r>
              <a:rPr lang="da-DK" dirty="0" smtClean="0"/>
              <a:t> </a:t>
            </a:r>
            <a:r>
              <a:rPr lang="da-DK" dirty="0" err="1" smtClean="0"/>
              <a:t>represent</a:t>
            </a:r>
            <a:r>
              <a:rPr lang="da-DK" dirty="0" smtClean="0"/>
              <a:t> the total </a:t>
            </a:r>
            <a:r>
              <a:rPr lang="da-DK" dirty="0" err="1" smtClean="0"/>
              <a:t>cell</a:t>
            </a:r>
            <a:r>
              <a:rPr lang="da-DK" dirty="0" smtClean="0"/>
              <a:t> population.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60AD9-4225-4A5D-AD1E-25736C6FF4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This</a:t>
            </a:r>
            <a:r>
              <a:rPr lang="da-DK" dirty="0" smtClean="0"/>
              <a:t> an image of the same </a:t>
            </a:r>
            <a:r>
              <a:rPr lang="da-DK" dirty="0" err="1" smtClean="0"/>
              <a:t>cells</a:t>
            </a:r>
            <a:r>
              <a:rPr lang="da-DK" dirty="0" smtClean="0"/>
              <a:t> </a:t>
            </a:r>
            <a:r>
              <a:rPr lang="da-DK" dirty="0" err="1" smtClean="0"/>
              <a:t>now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the UV light </a:t>
            </a:r>
            <a:r>
              <a:rPr lang="da-DK" dirty="0" err="1" smtClean="0"/>
              <a:t>source</a:t>
            </a:r>
            <a:r>
              <a:rPr lang="da-DK" dirty="0" smtClean="0"/>
              <a:t> and the </a:t>
            </a:r>
            <a:r>
              <a:rPr lang="da-DK" dirty="0" err="1" smtClean="0"/>
              <a:t>blue</a:t>
            </a:r>
            <a:r>
              <a:rPr lang="da-DK" dirty="0" smtClean="0"/>
              <a:t> emission filter of NC-3000. </a:t>
            </a:r>
            <a:r>
              <a:rPr lang="da-DK" dirty="0" err="1" smtClean="0"/>
              <a:t>Here</a:t>
            </a:r>
            <a:r>
              <a:rPr lang="da-DK" dirty="0" smtClean="0"/>
              <a:t> </a:t>
            </a:r>
            <a:r>
              <a:rPr lang="da-DK" dirty="0" err="1" smtClean="0"/>
              <a:t>only</a:t>
            </a:r>
            <a:r>
              <a:rPr lang="da-DK" dirty="0" smtClean="0"/>
              <a:t> the DAPI positive </a:t>
            </a:r>
            <a:r>
              <a:rPr lang="da-DK" dirty="0" err="1" smtClean="0"/>
              <a:t>cells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visiualised</a:t>
            </a:r>
            <a:r>
              <a:rPr lang="da-DK" dirty="0" smtClean="0"/>
              <a:t>. </a:t>
            </a:r>
            <a:r>
              <a:rPr lang="da-DK" dirty="0" err="1" smtClean="0"/>
              <a:t>These</a:t>
            </a:r>
            <a:r>
              <a:rPr lang="da-DK" dirty="0" smtClean="0"/>
              <a:t> </a:t>
            </a:r>
            <a:r>
              <a:rPr lang="da-DK" dirty="0" err="1" smtClean="0"/>
              <a:t>represent</a:t>
            </a:r>
            <a:r>
              <a:rPr lang="da-DK" dirty="0" smtClean="0"/>
              <a:t> the </a:t>
            </a:r>
            <a:r>
              <a:rPr lang="da-DK" dirty="0" err="1" smtClean="0"/>
              <a:t>dead</a:t>
            </a:r>
            <a:r>
              <a:rPr lang="da-DK" dirty="0" smtClean="0"/>
              <a:t> </a:t>
            </a:r>
            <a:r>
              <a:rPr lang="da-DK" dirty="0" err="1" smtClean="0"/>
              <a:t>cells</a:t>
            </a:r>
            <a:r>
              <a:rPr lang="da-DK" dirty="0" smtClean="0"/>
              <a:t>.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60AD9-4225-4A5D-AD1E-25736C6FF4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This</a:t>
            </a:r>
            <a:r>
              <a:rPr lang="da-DK" dirty="0" smtClean="0"/>
              <a:t> image is and </a:t>
            </a:r>
            <a:r>
              <a:rPr lang="da-DK" dirty="0" err="1" smtClean="0"/>
              <a:t>superimposition</a:t>
            </a:r>
            <a:r>
              <a:rPr lang="da-DK" dirty="0" smtClean="0"/>
              <a:t> of the green and </a:t>
            </a:r>
            <a:r>
              <a:rPr lang="da-DK" dirty="0" err="1" smtClean="0"/>
              <a:t>blue</a:t>
            </a:r>
            <a:r>
              <a:rPr lang="da-DK" dirty="0" smtClean="0"/>
              <a:t> images. From the </a:t>
            </a:r>
            <a:r>
              <a:rPr lang="da-DK" dirty="0" err="1" smtClean="0"/>
              <a:t>two</a:t>
            </a:r>
            <a:r>
              <a:rPr lang="da-DK" dirty="0" smtClean="0"/>
              <a:t> images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calculate</a:t>
            </a:r>
            <a:r>
              <a:rPr lang="da-DK" dirty="0" smtClean="0"/>
              <a:t> the </a:t>
            </a:r>
            <a:r>
              <a:rPr lang="da-DK" dirty="0" err="1" smtClean="0"/>
              <a:t>viability</a:t>
            </a:r>
            <a:r>
              <a:rPr lang="da-DK" dirty="0" smtClean="0"/>
              <a:t>.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60AD9-4225-4A5D-AD1E-25736C6FF4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9000"/>
              <a:buFontTx/>
              <a:buBlip>
                <a:blip r:embed="rId2"/>
              </a:buBlip>
              <a:defRPr/>
            </a:lvl1pPr>
            <a:lvl2pPr>
              <a:buSzPct val="69000"/>
              <a:buFontTx/>
              <a:buBlip>
                <a:blip r:embed="rId2"/>
              </a:buBlip>
              <a:defRPr/>
            </a:lvl2pPr>
            <a:lvl3pPr>
              <a:buSzPct val="69000"/>
              <a:buFontTx/>
              <a:buBlip>
                <a:blip r:embed="rId2"/>
              </a:buBlip>
              <a:defRPr/>
            </a:lvl3pPr>
            <a:lvl4pPr>
              <a:buSzPct val="69000"/>
              <a:buFontTx/>
              <a:buBlip>
                <a:blip r:embed="rId2"/>
              </a:buBlip>
              <a:defRPr/>
            </a:lvl4pPr>
            <a:lvl5pPr>
              <a:buSzPct val="69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37444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37444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4744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 fgffdgd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8840"/>
            <a:ext cx="8229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41E3D"/>
          </a:solidFill>
          <a:latin typeface="Calibri" pitchFamily="-106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EDB500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38188" indent="-20002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074738" indent="-142875" algn="l" rtl="0" eaLnBrk="1" fontAlgn="base" hangingPunct="1">
        <a:spcBef>
          <a:spcPct val="20000"/>
        </a:spcBef>
        <a:spcAft>
          <a:spcPct val="0"/>
        </a:spcAft>
        <a:buClr>
          <a:srgbClr val="EDB500"/>
        </a:buClr>
        <a:buChar char="•"/>
        <a:defRPr sz="1400">
          <a:solidFill>
            <a:schemeClr val="tx1"/>
          </a:solidFill>
          <a:latin typeface="+mn-lt"/>
        </a:defRPr>
      </a:lvl3pPr>
      <a:lvl4pPr marL="1543050" indent="-153988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938338" indent="-141288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5pPr>
      <a:lvl6pPr marL="2395538" indent="-141288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6pPr>
      <a:lvl7pPr marL="2852738" indent="-141288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7pPr>
      <a:lvl8pPr marL="3309938" indent="-141288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8pPr>
      <a:lvl9pPr marL="3767138" indent="-141288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c-200 tablet 300dpi powerpo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965210"/>
            <a:ext cx="5308239" cy="3912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9424" y="531340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err="1" smtClean="0">
                <a:ln w="31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Easiest</a:t>
            </a:r>
            <a:r>
              <a:rPr lang="da-DK" sz="4000" b="1" dirty="0" smtClean="0">
                <a:ln w="31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Cell Count Ever!</a:t>
            </a:r>
            <a:endParaRPr lang="en-GB" sz="4000" b="1" dirty="0" smtClean="0">
              <a:ln w="3175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545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One step viability and cell count without pre-treatment</a:t>
            </a:r>
          </a:p>
        </p:txBody>
      </p:sp>
      <p:pic>
        <p:nvPicPr>
          <p:cNvPr id="6" name="Picture 5" descr="Untitled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51344"/>
            <a:ext cx="3168352" cy="3281912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539552" y="112474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NucleoCounter®</a:t>
            </a:r>
            <a:r>
              <a:rPr lang="en-GB" sz="4000" dirty="0" smtClean="0">
                <a:solidFill>
                  <a:schemeClr val="tx2"/>
                </a:solidFill>
              </a:rPr>
              <a:t> 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NC-200™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00400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Browse data from previous samples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Easy selection of protocols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Visual inspection of counted cells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Easy access to application notes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Easy export of data to e.g. Excel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Plot Manager to view gates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Wizard for easy adaptation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6" name="Picture 5" descr="p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4843" y="2170272"/>
            <a:ext cx="4735321" cy="392302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457200" y="1197124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NucleoView NC-200™: </a:t>
            </a:r>
            <a:r>
              <a:rPr kumimoji="0" lang="da-DK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Superior</a:t>
            </a:r>
            <a:r>
              <a:rPr kumimoji="0" lang="da-DK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 </a:t>
            </a:r>
            <a:r>
              <a:rPr kumimoji="0" lang="da-DK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</a:t>
            </a:r>
            <a:endParaRPr kumimoji="0" lang="da-DK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View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adjust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compare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export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07288" cy="64770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NucleoView NC-200™ </a:t>
            </a:r>
            <a:r>
              <a:rPr lang="en-US" sz="3600" b="0" dirty="0" smtClean="0">
                <a:solidFill>
                  <a:srgbClr val="C00000"/>
                </a:solidFill>
              </a:rPr>
              <a:t/>
            </a:r>
            <a:br>
              <a:rPr lang="en-US" sz="3600" b="0" dirty="0" smtClean="0">
                <a:solidFill>
                  <a:srgbClr val="C00000"/>
                </a:solidFill>
              </a:rPr>
            </a:br>
            <a:r>
              <a:rPr lang="en-US" b="0" dirty="0" smtClean="0">
                <a:solidFill>
                  <a:schemeClr val="tx2"/>
                </a:solidFill>
              </a:rPr>
              <a:t>Flexibility to adjust parameters to your needs</a:t>
            </a:r>
            <a:endParaRPr lang="en-US" b="0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328" y="2204814"/>
            <a:ext cx="6531343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611560" y="2852588"/>
            <a:ext cx="1368152" cy="720080"/>
          </a:xfrm>
          <a:prstGeom prst="wedgeRoundRectCallout">
            <a:avLst>
              <a:gd name="adj1" fmla="val 50179"/>
              <a:gd name="adj2" fmla="val 94246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Visual </a:t>
            </a:r>
            <a:r>
              <a:rPr lang="da-DK" b="1" dirty="0" err="1" smtClean="0">
                <a:solidFill>
                  <a:srgbClr val="C00000"/>
                </a:solidFill>
              </a:rPr>
              <a:t>inspection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596336" y="4005064"/>
            <a:ext cx="1368152" cy="720080"/>
          </a:xfrm>
          <a:prstGeom prst="wedgeRoundRectCallout">
            <a:avLst>
              <a:gd name="adj1" fmla="val -45926"/>
              <a:gd name="adj2" fmla="val 77589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Quick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results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775848" y="2348880"/>
            <a:ext cx="1188640" cy="720080"/>
          </a:xfrm>
          <a:prstGeom prst="wedgeRoundRectCallout">
            <a:avLst>
              <a:gd name="adj1" fmla="val -85382"/>
              <a:gd name="adj2" fmla="val 37810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Results</a:t>
            </a:r>
            <a:r>
              <a:rPr lang="da-DK" b="1" dirty="0" smtClean="0">
                <a:solidFill>
                  <a:srgbClr val="C00000"/>
                </a:solidFill>
              </a:rPr>
              <a:t> database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275856" y="5661248"/>
            <a:ext cx="1368152" cy="720080"/>
          </a:xfrm>
          <a:prstGeom prst="wedgeRoundRectCallout">
            <a:avLst>
              <a:gd name="adj1" fmla="val -67667"/>
              <a:gd name="adj2" fmla="val -81526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Dilution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calculation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560840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7700"/>
          </a:xfrm>
        </p:spPr>
        <p:txBody>
          <a:bodyPr/>
          <a:lstStyle/>
          <a:p>
            <a:r>
              <a:rPr lang="da-DK" sz="3600" dirty="0" smtClean="0">
                <a:solidFill>
                  <a:schemeClr val="tx2"/>
                </a:solidFill>
              </a:rPr>
              <a:t>Plot Manager</a:t>
            </a:r>
            <a:br>
              <a:rPr lang="da-DK" sz="3600" dirty="0" smtClean="0">
                <a:solidFill>
                  <a:schemeClr val="tx2"/>
                </a:solidFill>
              </a:rPr>
            </a:br>
            <a:r>
              <a:rPr lang="da-DK" b="0" dirty="0" err="1" smtClean="0">
                <a:solidFill>
                  <a:schemeClr val="tx2"/>
                </a:solidFill>
              </a:rPr>
              <a:t>View</a:t>
            </a:r>
            <a:r>
              <a:rPr lang="da-DK" b="0" dirty="0" smtClean="0">
                <a:solidFill>
                  <a:schemeClr val="tx2"/>
                </a:solidFill>
              </a:rPr>
              <a:t>, </a:t>
            </a:r>
            <a:r>
              <a:rPr lang="da-DK" b="0" dirty="0" err="1" smtClean="0">
                <a:solidFill>
                  <a:schemeClr val="tx2"/>
                </a:solidFill>
              </a:rPr>
              <a:t>adjust</a:t>
            </a:r>
            <a:r>
              <a:rPr lang="da-DK" b="0" dirty="0" smtClean="0">
                <a:solidFill>
                  <a:schemeClr val="tx2"/>
                </a:solidFill>
              </a:rPr>
              <a:t>, </a:t>
            </a:r>
            <a:r>
              <a:rPr lang="da-DK" b="0" dirty="0" err="1" smtClean="0">
                <a:solidFill>
                  <a:schemeClr val="tx2"/>
                </a:solidFill>
              </a:rPr>
              <a:t>compare</a:t>
            </a:r>
            <a:r>
              <a:rPr lang="da-DK" b="0" dirty="0" smtClean="0">
                <a:solidFill>
                  <a:schemeClr val="tx2"/>
                </a:solidFill>
              </a:rPr>
              <a:t> and </a:t>
            </a:r>
            <a:r>
              <a:rPr lang="da-DK" b="0" dirty="0" err="1" smtClean="0">
                <a:solidFill>
                  <a:schemeClr val="tx2"/>
                </a:solidFill>
              </a:rPr>
              <a:t>export</a:t>
            </a:r>
            <a:r>
              <a:rPr lang="da-DK" b="0" dirty="0" smtClean="0">
                <a:solidFill>
                  <a:schemeClr val="tx2"/>
                </a:solidFill>
              </a:rPr>
              <a:t> </a:t>
            </a:r>
            <a:r>
              <a:rPr lang="da-DK" b="0" dirty="0" err="1" smtClean="0">
                <a:solidFill>
                  <a:schemeClr val="tx2"/>
                </a:solidFill>
              </a:rPr>
              <a:t>results</a:t>
            </a:r>
            <a:endParaRPr lang="da-DK" sz="3200" b="0" dirty="0">
              <a:solidFill>
                <a:schemeClr val="tx2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39552" y="2636912"/>
            <a:ext cx="1080120" cy="720080"/>
          </a:xfrm>
          <a:prstGeom prst="wedgeRoundRectCallout">
            <a:avLst>
              <a:gd name="adj1" fmla="val 86102"/>
              <a:gd name="adj2" fmla="val -4169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Adjust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b="1" dirty="0" smtClean="0">
                <a:solidFill>
                  <a:srgbClr val="C00000"/>
                </a:solidFill>
              </a:rPr>
              <a:t>gates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948264" y="1340768"/>
            <a:ext cx="1368152" cy="720080"/>
          </a:xfrm>
          <a:prstGeom prst="wedgeRoundRectCallout">
            <a:avLst>
              <a:gd name="adj1" fmla="val -5795"/>
              <a:gd name="adj2" fmla="val 105357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In-depth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b="1" dirty="0" smtClean="0">
                <a:solidFill>
                  <a:srgbClr val="C00000"/>
                </a:solidFill>
              </a:rPr>
              <a:t>results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668344" y="5301208"/>
            <a:ext cx="1152128" cy="720080"/>
          </a:xfrm>
          <a:prstGeom prst="wedgeRoundRectCallout">
            <a:avLst>
              <a:gd name="adj1" fmla="val -57210"/>
              <a:gd name="adj2" fmla="val -99064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Export</a:t>
            </a:r>
          </a:p>
          <a:p>
            <a:pPr algn="ctr"/>
            <a:r>
              <a:rPr lang="da-DK" b="1" dirty="0" smtClean="0">
                <a:solidFill>
                  <a:srgbClr val="C00000"/>
                </a:solidFill>
              </a:rPr>
              <a:t>to Excel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95536" y="4365104"/>
            <a:ext cx="1152128" cy="720080"/>
          </a:xfrm>
          <a:prstGeom prst="wedgeRoundRectCallout">
            <a:avLst>
              <a:gd name="adj1" fmla="val 77244"/>
              <a:gd name="adj2" fmla="val -39358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Compare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results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rgbClr val="C00000"/>
                </a:solidFill>
              </a:rPr>
              <a:t>Flexibility</a:t>
            </a:r>
            <a:r>
              <a:rPr lang="da-DK" dirty="0" smtClean="0">
                <a:solidFill>
                  <a:srgbClr val="C00000"/>
                </a:solidFill>
              </a:rPr>
              <a:t>: </a:t>
            </a:r>
            <a:r>
              <a:rPr lang="da-DK" dirty="0" smtClean="0">
                <a:solidFill>
                  <a:schemeClr val="tx1"/>
                </a:solidFill>
              </a:rPr>
              <a:t>Adapt Protocol Using the Wizard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2890664" cy="3600400"/>
          </a:xfrm>
        </p:spPr>
        <p:txBody>
          <a:bodyPr/>
          <a:lstStyle/>
          <a:p>
            <a:r>
              <a:rPr lang="da-DK" dirty="0" err="1" smtClean="0"/>
              <a:t>Easy</a:t>
            </a:r>
            <a:r>
              <a:rPr lang="da-DK" dirty="0" smtClean="0"/>
              <a:t> protocol adaptation </a:t>
            </a:r>
          </a:p>
          <a:p>
            <a:r>
              <a:rPr lang="da-DK" dirty="0" smtClean="0"/>
              <a:t>Guided steps</a:t>
            </a:r>
          </a:p>
          <a:p>
            <a:r>
              <a:rPr lang="da-DK" dirty="0" smtClean="0"/>
              <a:t>Save </a:t>
            </a:r>
            <a:r>
              <a:rPr lang="da-DK" dirty="0" err="1" smtClean="0"/>
              <a:t>optimized</a:t>
            </a:r>
            <a:r>
              <a:rPr lang="da-DK" dirty="0" smtClean="0"/>
              <a:t> </a:t>
            </a:r>
            <a:r>
              <a:rPr lang="da-DK" dirty="0" err="1" smtClean="0"/>
              <a:t>gatings</a:t>
            </a:r>
            <a:r>
              <a:rPr lang="da-DK" dirty="0" smtClean="0"/>
              <a:t> for </a:t>
            </a:r>
            <a:r>
              <a:rPr lang="da-DK" dirty="0" err="1" smtClean="0"/>
              <a:t>odd</a:t>
            </a:r>
            <a:r>
              <a:rPr lang="da-DK" dirty="0" smtClean="0"/>
              <a:t> </a:t>
            </a:r>
            <a:r>
              <a:rPr lang="da-DK" dirty="0" err="1" smtClean="0"/>
              <a:t>cell</a:t>
            </a:r>
            <a:r>
              <a:rPr lang="da-DK" dirty="0" smtClean="0"/>
              <a:t> lines</a:t>
            </a:r>
          </a:p>
          <a:p>
            <a:r>
              <a:rPr lang="da-DK" dirty="0" err="1" smtClean="0"/>
              <a:t>Focus</a:t>
            </a:r>
            <a:r>
              <a:rPr lang="da-DK" dirty="0" smtClean="0"/>
              <a:t> </a:t>
            </a:r>
            <a:r>
              <a:rPr lang="da-DK" dirty="0" err="1" smtClean="0"/>
              <a:t>on</a:t>
            </a:r>
            <a:r>
              <a:rPr lang="da-DK" dirty="0" smtClean="0"/>
              <a:t> </a:t>
            </a:r>
            <a:r>
              <a:rPr lang="da-DK" dirty="0" err="1" smtClean="0"/>
              <a:t>aspects</a:t>
            </a:r>
            <a:r>
              <a:rPr lang="da-DK" dirty="0" smtClean="0"/>
              <a:t> of </a:t>
            </a:r>
            <a:r>
              <a:rPr lang="da-DK" dirty="0" err="1" smtClean="0"/>
              <a:t>results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important</a:t>
            </a:r>
            <a:r>
              <a:rPr lang="da-DK" dirty="0" smtClean="0"/>
              <a:t> to </a:t>
            </a:r>
            <a:r>
              <a:rPr lang="da-DK" dirty="0" err="1" smtClean="0"/>
              <a:t>you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1026" name="Picture 2" descr="C:\Users\het.CMDK\Documents\Produkttræning\2013 Februar\Wizard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5544616" cy="4075292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5220072" y="3573016"/>
            <a:ext cx="1656184" cy="720080"/>
          </a:xfrm>
          <a:prstGeom prst="wedgeRoundRectCallout">
            <a:avLst>
              <a:gd name="adj1" fmla="val -53204"/>
              <a:gd name="adj2" fmla="val 153416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Save </a:t>
            </a:r>
            <a:r>
              <a:rPr lang="da-DK" b="1" dirty="0" err="1" smtClean="0">
                <a:solidFill>
                  <a:srgbClr val="C00000"/>
                </a:solidFill>
              </a:rPr>
              <a:t>adjusted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b="1" dirty="0" smtClean="0">
                <a:solidFill>
                  <a:srgbClr val="C00000"/>
                </a:solidFill>
              </a:rPr>
              <a:t>gates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c-200 tablet 300dpi powerpoint.png"/>
          <p:cNvPicPr>
            <a:picLocks noChangeAspect="1"/>
          </p:cNvPicPr>
          <p:nvPr/>
        </p:nvPicPr>
        <p:blipFill>
          <a:blip r:embed="rId2" cstate="print"/>
          <a:srcRect b="11648"/>
          <a:stretch>
            <a:fillRect/>
          </a:stretch>
        </p:blipFill>
        <p:spPr>
          <a:xfrm>
            <a:off x="2722914" y="1988840"/>
            <a:ext cx="6414123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2048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</a:rPr>
              <a:t>The ideal solution for </a:t>
            </a:r>
            <a:r>
              <a:rPr lang="da-DK" sz="3600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</a:rPr>
              <a:t>quick</a:t>
            </a:r>
            <a:r>
              <a:rPr lang="da-DK" sz="36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</a:rPr>
              <a:t> and </a:t>
            </a:r>
            <a:r>
              <a:rPr lang="da-DK" sz="3600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</a:rPr>
              <a:t>reliable</a:t>
            </a:r>
            <a:r>
              <a:rPr lang="da-DK" sz="36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</a:rPr>
              <a:t> </a:t>
            </a:r>
            <a:br>
              <a:rPr lang="da-DK" sz="36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</a:rPr>
            </a:br>
            <a:r>
              <a:rPr lang="da-DK" sz="3600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</a:rPr>
              <a:t>cell</a:t>
            </a:r>
            <a:r>
              <a:rPr lang="da-DK" sz="36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da-DK" sz="3600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</a:rPr>
              <a:t>counting</a:t>
            </a:r>
            <a:r>
              <a:rPr lang="da-DK" sz="36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</a:rPr>
              <a:t>!</a:t>
            </a:r>
            <a:endParaRPr lang="en-GB" sz="3600" dirty="0" smtClean="0">
              <a:ln w="18415" cmpd="sng">
                <a:noFill/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539552" y="141277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NucleoCounter® NC-200™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06896" y="472514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Fluorescence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emission of light by a substance that has absorbed light or other electromagnetic radiation. In most cases, the emitted light has a longer wavelength, and therefore lower energy, than the absorbed radiation (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Stoke’s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Law).</a:t>
            </a: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Image result for visible spectr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8172" y="1747904"/>
            <a:ext cx="6347048" cy="3029617"/>
          </a:xfrm>
          <a:prstGeom prst="rect">
            <a:avLst/>
          </a:prstGeom>
          <a:noFill/>
        </p:spPr>
      </p:pic>
      <p:sp>
        <p:nvSpPr>
          <p:cNvPr id="6" name="TextBox 10"/>
          <p:cNvSpPr txBox="1"/>
          <p:nvPr/>
        </p:nvSpPr>
        <p:spPr>
          <a:xfrm>
            <a:off x="251520" y="105273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NucleoCounter®</a:t>
            </a:r>
            <a:r>
              <a:rPr lang="en-GB" sz="4000" dirty="0" smtClean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GB" sz="4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251520" y="134076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NucleoCounter®</a:t>
            </a:r>
            <a:r>
              <a:rPr lang="en-GB" sz="4000" dirty="0" smtClean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GB" sz="4000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955735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Highly reliable LEDs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Minimal intensity drift after millions of measurements.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2137911"/>
            <a:ext cx="4824536" cy="337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Untitled-4.png"/>
          <p:cNvPicPr>
            <a:picLocks noChangeAspect="1"/>
          </p:cNvPicPr>
          <p:nvPr/>
        </p:nvPicPr>
        <p:blipFill>
          <a:blip r:embed="rId3" cstate="print"/>
          <a:srcRect t="80253"/>
          <a:stretch>
            <a:fillRect/>
          </a:stretch>
        </p:blipFill>
        <p:spPr>
          <a:xfrm>
            <a:off x="395536" y="4005064"/>
            <a:ext cx="3168352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251520" y="119675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NucleoCounter®</a:t>
            </a:r>
            <a:r>
              <a:rPr lang="en-GB" sz="4000" dirty="0" smtClean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GB" sz="4000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81171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err="1" smtClean="0">
                <a:solidFill>
                  <a:srgbClr val="002060"/>
                </a:solidFill>
              </a:rPr>
              <a:t>Integrated</a:t>
            </a:r>
            <a:r>
              <a:rPr lang="da-DK" sz="2800" dirty="0" smtClean="0">
                <a:solidFill>
                  <a:srgbClr val="002060"/>
                </a:solidFill>
              </a:rPr>
              <a:t> </a:t>
            </a:r>
            <a:r>
              <a:rPr lang="da-DK" sz="2800" dirty="0" err="1" smtClean="0">
                <a:solidFill>
                  <a:srgbClr val="002060"/>
                </a:solidFill>
              </a:rPr>
              <a:t>Fluorescence</a:t>
            </a:r>
            <a:r>
              <a:rPr lang="da-DK" sz="2800" dirty="0" smtClean="0">
                <a:solidFill>
                  <a:srgbClr val="002060"/>
                </a:solidFill>
              </a:rPr>
              <a:t> </a:t>
            </a:r>
            <a:r>
              <a:rPr lang="da-DK" sz="2800" dirty="0" err="1" smtClean="0">
                <a:solidFill>
                  <a:srgbClr val="002060"/>
                </a:solidFill>
              </a:rPr>
              <a:t>Microscope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5364088" y="4117032"/>
            <a:ext cx="3779912" cy="963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Lenses: magnification &lt;1X.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Excitation filter: sorts out green light.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Emission filter: sorts out long wave length including red light.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CCD: Charged Coupled Device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LED: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Light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mitting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Diodes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604864"/>
            <a:ext cx="44975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1140"/>
            <a:ext cx="8229600" cy="64770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Via1-Cassette™: One-step viability count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b="0" dirty="0" smtClean="0">
                <a:solidFill>
                  <a:schemeClr val="tx2"/>
                </a:solidFill>
              </a:rPr>
              <a:t>Easiest viability and cell count in the world!</a:t>
            </a:r>
            <a:endParaRPr lang="en-US" b="0" dirty="0">
              <a:solidFill>
                <a:schemeClr val="tx2"/>
              </a:solidFill>
            </a:endParaRPr>
          </a:p>
        </p:txBody>
      </p:sp>
      <p:pic>
        <p:nvPicPr>
          <p:cNvPr id="6" name="Picture 5" descr="Via1 cassette p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5347" y="2376264"/>
            <a:ext cx="5299141" cy="44371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80312" y="4725144"/>
            <a:ext cx="1080120" cy="288032"/>
          </a:xfrm>
          <a:prstGeom prst="roundRect">
            <a:avLst>
              <a:gd name="adj" fmla="val 10010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Total cells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4294967295"/>
          </p:nvPr>
        </p:nvSpPr>
        <p:spPr>
          <a:xfrm>
            <a:off x="687760" y="3068960"/>
            <a:ext cx="4028256" cy="115212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Ready to load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Laser-calibrated volume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Safe handling &amp; disposal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No warm-up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67944" y="4797152"/>
            <a:ext cx="1080120" cy="288032"/>
          </a:xfrm>
          <a:prstGeom prst="roundRect">
            <a:avLst>
              <a:gd name="adj" fmla="val 10010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Dead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3.4 x 106 cells pr. </a:t>
            </a:r>
            <a:r>
              <a:rPr lang="en-US" dirty="0" err="1" smtClean="0">
                <a:solidFill>
                  <a:schemeClr val="bg1"/>
                </a:solidFill>
              </a:rPr>
              <a:t>mL</a:t>
            </a:r>
            <a:r>
              <a:rPr lang="en-US" dirty="0" smtClean="0">
                <a:solidFill>
                  <a:schemeClr val="bg1"/>
                </a:solidFill>
              </a:rPr>
              <a:t> (total count)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36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5796136" y="6334780"/>
            <a:ext cx="3308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9900"/>
                </a:solidFill>
              </a:rPr>
              <a:t>Total count based on </a:t>
            </a:r>
            <a:r>
              <a:rPr lang="en-US" sz="1400" i="1" dirty="0" err="1" smtClean="0">
                <a:solidFill>
                  <a:srgbClr val="FF9900"/>
                </a:solidFill>
              </a:rPr>
              <a:t>Acridine</a:t>
            </a:r>
            <a:r>
              <a:rPr lang="en-US" sz="1400" i="1" dirty="0" smtClean="0">
                <a:solidFill>
                  <a:srgbClr val="FF9900"/>
                </a:solidFill>
              </a:rPr>
              <a:t> Orange (AO)</a:t>
            </a:r>
            <a:endParaRPr lang="en-US" sz="1400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9.1 x 105 non-viable cells pr. </a:t>
            </a:r>
            <a:r>
              <a:rPr lang="en-US" dirty="0" err="1" smtClean="0">
                <a:solidFill>
                  <a:schemeClr val="bg1"/>
                </a:solidFill>
              </a:rPr>
              <a:t>mL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91836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6914351" y="6334780"/>
            <a:ext cx="2105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9900"/>
                </a:solidFill>
              </a:rPr>
              <a:t>Dead count based on DAPI</a:t>
            </a:r>
            <a:endParaRPr lang="en-US" sz="1400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Viability = 73.5 %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38000"/>
          </a:blip>
          <a:srcRect/>
          <a:stretch>
            <a:fillRect/>
          </a:stretch>
        </p:blipFill>
        <p:spPr bwMode="auto">
          <a:xfrm>
            <a:off x="0" y="0"/>
            <a:ext cx="91836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6444208" y="6334780"/>
            <a:ext cx="2711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9900"/>
                </a:solidFill>
              </a:rPr>
              <a:t>Viability based on AO-DAPI overlay</a:t>
            </a:r>
            <a:endParaRPr lang="en-US" sz="1400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647700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tx2"/>
                </a:solidFill>
              </a:rPr>
              <a:t>We </a:t>
            </a:r>
            <a:r>
              <a:rPr lang="en-US" b="0" u="sng" dirty="0" smtClean="0">
                <a:solidFill>
                  <a:schemeClr val="tx2"/>
                </a:solidFill>
              </a:rPr>
              <a:t>eliminated</a:t>
            </a:r>
            <a:r>
              <a:rPr lang="en-US" b="0" dirty="0" smtClean="0">
                <a:solidFill>
                  <a:schemeClr val="tx2"/>
                </a:solidFill>
              </a:rPr>
              <a:t> factors causing </a:t>
            </a:r>
            <a:r>
              <a:rPr lang="en-US" b="0" dirty="0" smtClean="0"/>
              <a:t>common errors and variation </a:t>
            </a:r>
            <a:br>
              <a:rPr lang="en-US" b="0" dirty="0" smtClean="0"/>
            </a:br>
            <a:endParaRPr lang="da-DK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4725144"/>
            <a:ext cx="1656184" cy="576064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No reagents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8658" y="5374957"/>
            <a:ext cx="739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rgbClr val="FF0000"/>
                </a:solidFill>
              </a:rPr>
              <a:t>PRECISION </a:t>
            </a:r>
            <a:r>
              <a:rPr lang="da-DK" sz="2400" b="1" dirty="0" smtClean="0">
                <a:solidFill>
                  <a:srgbClr val="FF0000"/>
                </a:solidFill>
              </a:rPr>
              <a:t>and </a:t>
            </a:r>
            <a:r>
              <a:rPr lang="da-DK" sz="3600" b="1" dirty="0" smtClean="0">
                <a:solidFill>
                  <a:srgbClr val="FF0000"/>
                </a:solidFill>
              </a:rPr>
              <a:t>OBJECTIVENESS </a:t>
            </a:r>
            <a:r>
              <a:rPr lang="da-DK" sz="2400" b="1" dirty="0" smtClean="0">
                <a:solidFill>
                  <a:srgbClr val="FF0000"/>
                </a:solidFill>
              </a:rPr>
              <a:t>of </a:t>
            </a:r>
            <a:r>
              <a:rPr lang="da-DK" sz="2400" b="1" dirty="0" err="1" smtClean="0">
                <a:solidFill>
                  <a:srgbClr val="FF0000"/>
                </a:solidFill>
              </a:rPr>
              <a:t>results</a:t>
            </a:r>
            <a:endParaRPr lang="da-DK" sz="2400" b="1" dirty="0">
              <a:ln w="1905"/>
              <a:solidFill>
                <a:srgbClr val="FF0000"/>
              </a:solidFill>
            </a:endParaRPr>
          </a:p>
        </p:txBody>
      </p:sp>
      <p:pic>
        <p:nvPicPr>
          <p:cNvPr id="15" name="Picture 14" descr="no reag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948" y="2493128"/>
            <a:ext cx="2088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no foc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8740" y="2493128"/>
            <a:ext cx="2088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no pippet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4212" y="2493128"/>
            <a:ext cx="2088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707904" y="472514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000" b="1" dirty="0" smtClean="0"/>
              <a:t>No </a:t>
            </a:r>
            <a:r>
              <a:rPr lang="en-US" sz="2000" b="1" dirty="0" err="1" smtClean="0"/>
              <a:t>pipetting</a:t>
            </a:r>
            <a:endParaRPr lang="en-US" sz="2000" b="1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544616" y="4725144"/>
            <a:ext cx="2987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000" b="1" dirty="0" smtClean="0"/>
              <a:t>No manual adjustments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269976" y="1125116"/>
            <a:ext cx="662473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NC-200</a:t>
            </a:r>
            <a:r>
              <a:rPr lang="en-US" sz="4000" b="1" kern="0" dirty="0" smtClean="0">
                <a:solidFill>
                  <a:schemeClr val="tx2"/>
                </a:solidFill>
              </a:rPr>
              <a:t>™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Via1-Cassette™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mometec2010-2012">
  <a:themeElements>
    <a:clrScheme name="Chemometec-powerpoint 16">
      <a:dk1>
        <a:srgbClr val="000000"/>
      </a:dk1>
      <a:lt1>
        <a:srgbClr val="FFFFFF"/>
      </a:lt1>
      <a:dk2>
        <a:srgbClr val="00365E"/>
      </a:dk2>
      <a:lt2>
        <a:srgbClr val="CBCBCB"/>
      </a:lt2>
      <a:accent1>
        <a:srgbClr val="00365E"/>
      </a:accent1>
      <a:accent2>
        <a:srgbClr val="ECB500"/>
      </a:accent2>
      <a:accent3>
        <a:srgbClr val="FFFFFF"/>
      </a:accent3>
      <a:accent4>
        <a:srgbClr val="000000"/>
      </a:accent4>
      <a:accent5>
        <a:srgbClr val="AAAEB6"/>
      </a:accent5>
      <a:accent6>
        <a:srgbClr val="D6A400"/>
      </a:accent6>
      <a:hlink>
        <a:srgbClr val="B2B2B2"/>
      </a:hlink>
      <a:folHlink>
        <a:srgbClr val="69A2C2"/>
      </a:folHlink>
    </a:clrScheme>
    <a:fontScheme name="Chemometec-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emometec-powerpoint 1">
        <a:dk1>
          <a:srgbClr val="000000"/>
        </a:dk1>
        <a:lt1>
          <a:srgbClr val="FFFFFF"/>
        </a:lt1>
        <a:dk2>
          <a:srgbClr val="00365E"/>
        </a:dk2>
        <a:lt2>
          <a:srgbClr val="B2B2B2"/>
        </a:lt2>
        <a:accent1>
          <a:srgbClr val="B2B2B2"/>
        </a:accent1>
        <a:accent2>
          <a:srgbClr val="878787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A7A7A"/>
        </a:accent6>
        <a:hlink>
          <a:srgbClr val="57575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2">
        <a:dk1>
          <a:srgbClr val="000000"/>
        </a:dk1>
        <a:lt1>
          <a:srgbClr val="FFFFFF"/>
        </a:lt1>
        <a:dk2>
          <a:srgbClr val="00365E"/>
        </a:dk2>
        <a:lt2>
          <a:srgbClr val="A6A8AA"/>
        </a:lt2>
        <a:accent1>
          <a:srgbClr val="ECB500"/>
        </a:accent1>
        <a:accent2>
          <a:srgbClr val="69A2C2"/>
        </a:accent2>
        <a:accent3>
          <a:srgbClr val="FFFFFF"/>
        </a:accent3>
        <a:accent4>
          <a:srgbClr val="000000"/>
        </a:accent4>
        <a:accent5>
          <a:srgbClr val="F4D7AA"/>
        </a:accent5>
        <a:accent6>
          <a:srgbClr val="5E92B0"/>
        </a:accent6>
        <a:hlink>
          <a:srgbClr val="A6A8AA"/>
        </a:hlink>
        <a:folHlink>
          <a:srgbClr val="8CB8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3">
        <a:dk1>
          <a:srgbClr val="000000"/>
        </a:dk1>
        <a:lt1>
          <a:srgbClr val="FFFFFF"/>
        </a:lt1>
        <a:dk2>
          <a:srgbClr val="00365E"/>
        </a:dk2>
        <a:lt2>
          <a:srgbClr val="A6A8AA"/>
        </a:lt2>
        <a:accent1>
          <a:srgbClr val="ECB500"/>
        </a:accent1>
        <a:accent2>
          <a:srgbClr val="69A2C2"/>
        </a:accent2>
        <a:accent3>
          <a:srgbClr val="FFFFFF"/>
        </a:accent3>
        <a:accent4>
          <a:srgbClr val="000000"/>
        </a:accent4>
        <a:accent5>
          <a:srgbClr val="F4D7AA"/>
        </a:accent5>
        <a:accent6>
          <a:srgbClr val="5E92B0"/>
        </a:accent6>
        <a:hlink>
          <a:srgbClr val="A6A8AA"/>
        </a:hlink>
        <a:folHlink>
          <a:srgbClr val="7A7D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4">
        <a:dk1>
          <a:srgbClr val="000000"/>
        </a:dk1>
        <a:lt1>
          <a:srgbClr val="FFFFFF"/>
        </a:lt1>
        <a:dk2>
          <a:srgbClr val="00365E"/>
        </a:dk2>
        <a:lt2>
          <a:srgbClr val="A6A8AA"/>
        </a:lt2>
        <a:accent1>
          <a:srgbClr val="ECB500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F4D7AA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6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7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9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1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11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ometec-powerpoint 1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ometec-powerpoint 16">
        <a:dk1>
          <a:srgbClr val="000000"/>
        </a:dk1>
        <a:lt1>
          <a:srgbClr val="FFFFFF"/>
        </a:lt1>
        <a:dk2>
          <a:srgbClr val="00365E"/>
        </a:dk2>
        <a:lt2>
          <a:srgbClr val="CBCBCB"/>
        </a:lt2>
        <a:accent1>
          <a:srgbClr val="00365E"/>
        </a:accent1>
        <a:accent2>
          <a:srgbClr val="ECB500"/>
        </a:accent2>
        <a:accent3>
          <a:srgbClr val="FFFFFF"/>
        </a:accent3>
        <a:accent4>
          <a:srgbClr val="000000"/>
        </a:accent4>
        <a:accent5>
          <a:srgbClr val="AAAEB6"/>
        </a:accent5>
        <a:accent6>
          <a:srgbClr val="D6A400"/>
        </a:accent6>
        <a:hlink>
          <a:srgbClr val="B2B2B2"/>
        </a:hlink>
        <a:folHlink>
          <a:srgbClr val="69A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PowerPoint Template</Template>
  <TotalTime>1025</TotalTime>
  <Words>432</Words>
  <Application>Microsoft Office PowerPoint</Application>
  <PresentationFormat>On-screen Show (4:3)</PresentationFormat>
  <Paragraphs>72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Chemometec2010-2012</vt:lpstr>
      <vt:lpstr>Slide 1</vt:lpstr>
      <vt:lpstr>Slide 2</vt:lpstr>
      <vt:lpstr>Slide 3</vt:lpstr>
      <vt:lpstr>Slide 4</vt:lpstr>
      <vt:lpstr>Via1-Cassette™: One-step viability count Easiest viability and cell count in the world!</vt:lpstr>
      <vt:lpstr>3.4 x 106 cells pr. mL (total count)</vt:lpstr>
      <vt:lpstr>9.1 x 105 non-viable cells pr. mL</vt:lpstr>
      <vt:lpstr>Viability = 73.5 %</vt:lpstr>
      <vt:lpstr>We eliminated factors causing common errors and variation  </vt:lpstr>
      <vt:lpstr>Slide 10</vt:lpstr>
      <vt:lpstr>NucleoView NC-200™  Flexibility to adjust parameters to your needs</vt:lpstr>
      <vt:lpstr>Plot Manager View, adjust, compare and export results</vt:lpstr>
      <vt:lpstr>Flexibility: Adapt Protocol Using the Wizard</vt:lpstr>
      <vt:lpstr>Slide 14</vt:lpstr>
    </vt:vector>
  </TitlesOfParts>
  <Company>Chemometec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GENERATION CELL ANALYSIS Automated Image Cytometry by ChemoMetec</dc:title>
  <dc:creator>rve</dc:creator>
  <cp:lastModifiedBy>Geziel Aguilar</cp:lastModifiedBy>
  <cp:revision>105</cp:revision>
  <dcterms:created xsi:type="dcterms:W3CDTF">2011-06-23T13:31:16Z</dcterms:created>
  <dcterms:modified xsi:type="dcterms:W3CDTF">2016-11-02T07:17:58Z</dcterms:modified>
</cp:coreProperties>
</file>