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26" r:id="rId3"/>
    <p:sldId id="315" r:id="rId4"/>
    <p:sldId id="327" r:id="rId5"/>
    <p:sldId id="313" r:id="rId6"/>
    <p:sldId id="318" r:id="rId7"/>
    <p:sldId id="267" r:id="rId8"/>
    <p:sldId id="258" r:id="rId9"/>
    <p:sldId id="270" r:id="rId10"/>
    <p:sldId id="268" r:id="rId11"/>
    <p:sldId id="308" r:id="rId12"/>
    <p:sldId id="309" r:id="rId13"/>
    <p:sldId id="319" r:id="rId14"/>
    <p:sldId id="320" r:id="rId15"/>
    <p:sldId id="321" r:id="rId16"/>
    <p:sldId id="284" r:id="rId17"/>
    <p:sldId id="285" r:id="rId18"/>
    <p:sldId id="303" r:id="rId19"/>
    <p:sldId id="286" r:id="rId20"/>
    <p:sldId id="287" r:id="rId21"/>
    <p:sldId id="296" r:id="rId22"/>
    <p:sldId id="297" r:id="rId23"/>
    <p:sldId id="323" r:id="rId24"/>
    <p:sldId id="324" r:id="rId25"/>
    <p:sldId id="278" r:id="rId26"/>
    <p:sldId id="293" r:id="rId27"/>
    <p:sldId id="292" r:id="rId28"/>
    <p:sldId id="295" r:id="rId29"/>
    <p:sldId id="302" r:id="rId30"/>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517D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7" autoAdjust="0"/>
    <p:restoredTop sz="76038" autoAdjust="0"/>
  </p:normalViewPr>
  <p:slideViewPr>
    <p:cSldViewPr>
      <p:cViewPr varScale="1">
        <p:scale>
          <a:sx n="91" d="100"/>
          <a:sy n="91" d="100"/>
        </p:scale>
        <p:origin x="-132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98E8B3-83A5-4CBF-BC9C-6B62C4D92D8A}" type="datetimeFigureOut">
              <a:rPr lang="da-DK" smtClean="0"/>
              <a:pPr/>
              <a:t>02-11-2016</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3BD6C8-E046-49CA-8E5C-6D00506F4802}" type="slidenum">
              <a:rPr lang="da-DK" smtClean="0"/>
              <a:pPr/>
              <a:t>‹#›</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Reducing_equival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Using fluorescence microscopy and image analysis, the NucleoCounter® NC-3000™ automates the detection of cells. The NC-3000™ Viability and Cell Count Assays use the cell stain Acridine Orange for cell detection, and the nucleic acid stain DAPI for detecting non-viable cells. DAPI cannot penetrate the cell membrane, hence it only stains cells with a permeable cell membrane; the non-viable cells.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different Viability and Cell Count Assays are optimized for viability and cell counting of mammalian and insect cells, E.g. Purified leucocytes, cells in peripheral blood samples. </a:t>
            </a:r>
          </a:p>
          <a:p>
            <a:r>
              <a:rPr lang="en-US" sz="1200" kern="1200" baseline="0" dirty="0" smtClean="0">
                <a:solidFill>
                  <a:schemeClr val="tx1"/>
                </a:solidFill>
                <a:latin typeface="+mn-lt"/>
                <a:ea typeface="+mn-ea"/>
                <a:cs typeface="+mn-cs"/>
              </a:rPr>
              <a:t>For high precision use the Via1-Cassette™ or the NC-Slide A2™ and for screening use the NC-Slide A8™. </a:t>
            </a:r>
            <a:endParaRPr lang="da-DK" dirty="0"/>
          </a:p>
        </p:txBody>
      </p:sp>
      <p:sp>
        <p:nvSpPr>
          <p:cNvPr id="4" name="Slide Number Placeholder 3"/>
          <p:cNvSpPr>
            <a:spLocks noGrp="1"/>
          </p:cNvSpPr>
          <p:nvPr>
            <p:ph type="sldNum" sz="quarter" idx="10"/>
          </p:nvPr>
        </p:nvSpPr>
        <p:spPr/>
        <p:txBody>
          <a:bodyPr/>
          <a:lstStyle/>
          <a:p>
            <a:fld id="{FD3BD6C8-E046-49CA-8E5C-6D00506F4802}" type="slidenum">
              <a:rPr lang="da-DK" smtClean="0"/>
              <a:pPr/>
              <a:t>10</a:t>
            </a:fld>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Jurkat</a:t>
            </a:r>
            <a:r>
              <a:rPr lang="en-US" sz="1200" kern="1200" baseline="0" dirty="0" smtClean="0">
                <a:solidFill>
                  <a:schemeClr val="tx1"/>
                </a:solidFill>
                <a:latin typeface="+mn-lt"/>
                <a:ea typeface="+mn-ea"/>
                <a:cs typeface="+mn-cs"/>
              </a:rPr>
              <a:t> cells were grown in the absence (upper row) or in the presence (lower row) of </a:t>
            </a:r>
            <a:r>
              <a:rPr lang="en-US" sz="1200" kern="1200" baseline="0" dirty="0" err="1" smtClean="0">
                <a:solidFill>
                  <a:schemeClr val="tx1"/>
                </a:solidFill>
                <a:latin typeface="+mn-lt"/>
                <a:ea typeface="+mn-ea"/>
                <a:cs typeface="+mn-cs"/>
              </a:rPr>
              <a:t>camptothecin</a:t>
            </a:r>
            <a:r>
              <a:rPr lang="en-US" sz="1200" kern="1200" baseline="0" dirty="0" smtClean="0">
                <a:solidFill>
                  <a:schemeClr val="tx1"/>
                </a:solidFill>
                <a:latin typeface="+mn-lt"/>
                <a:ea typeface="+mn-ea"/>
                <a:cs typeface="+mn-cs"/>
              </a:rPr>
              <a:t> (CPT). Cells were stained with Hoechst-33342, FLICA reagent (FAM) and </a:t>
            </a:r>
            <a:r>
              <a:rPr lang="en-US" sz="1200" kern="1200" baseline="0" dirty="0" err="1" smtClean="0">
                <a:solidFill>
                  <a:schemeClr val="tx1"/>
                </a:solidFill>
                <a:latin typeface="+mn-lt"/>
                <a:ea typeface="+mn-ea"/>
                <a:cs typeface="+mn-cs"/>
              </a:rPr>
              <a:t>Propidium</a:t>
            </a:r>
            <a:r>
              <a:rPr lang="en-US" sz="1200" kern="1200" baseline="0" dirty="0" smtClean="0">
                <a:solidFill>
                  <a:schemeClr val="tx1"/>
                </a:solidFill>
                <a:latin typeface="+mn-lt"/>
                <a:ea typeface="+mn-ea"/>
                <a:cs typeface="+mn-cs"/>
              </a:rPr>
              <a:t> Iodide (PI) and </a:t>
            </a:r>
            <a:r>
              <a:rPr lang="en-US" sz="1200" kern="1200" baseline="0" dirty="0" err="1" smtClean="0">
                <a:solidFill>
                  <a:schemeClr val="tx1"/>
                </a:solidFill>
                <a:latin typeface="+mn-lt"/>
                <a:ea typeface="+mn-ea"/>
                <a:cs typeface="+mn-cs"/>
              </a:rPr>
              <a:t>analysed</a:t>
            </a:r>
            <a:r>
              <a:rPr lang="en-US" sz="1200" kern="1200" baseline="0" dirty="0" smtClean="0">
                <a:solidFill>
                  <a:schemeClr val="tx1"/>
                </a:solidFill>
                <a:latin typeface="+mn-lt"/>
                <a:ea typeface="+mn-ea"/>
                <a:cs typeface="+mn-cs"/>
              </a:rPr>
              <a:t> using the Caspase Assay and a NucleoCounter® NC-3000™.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Scatter plots and histograms were obtained from the NucleoView® NC-3000™ software. Polygons and markers in the displayed plots were used to demarcate the various cell populations. In this example </a:t>
            </a:r>
            <a:r>
              <a:rPr lang="en-US" sz="1200" kern="1200" baseline="0" dirty="0" err="1" smtClean="0">
                <a:solidFill>
                  <a:schemeClr val="tx1"/>
                </a:solidFill>
                <a:latin typeface="+mn-lt"/>
                <a:ea typeface="+mn-ea"/>
                <a:cs typeface="+mn-cs"/>
              </a:rPr>
              <a:t>camptothecin</a:t>
            </a:r>
            <a:r>
              <a:rPr lang="en-US" sz="1200" kern="1200" baseline="0" dirty="0" smtClean="0">
                <a:solidFill>
                  <a:schemeClr val="tx1"/>
                </a:solidFill>
                <a:latin typeface="+mn-lt"/>
                <a:ea typeface="+mn-ea"/>
                <a:cs typeface="+mn-cs"/>
              </a:rPr>
              <a:t> causes a dramatic increase of early </a:t>
            </a:r>
            <a:r>
              <a:rPr lang="en-US" sz="1200" kern="1200" baseline="0" dirty="0" err="1" smtClean="0">
                <a:solidFill>
                  <a:schemeClr val="tx1"/>
                </a:solidFill>
                <a:latin typeface="+mn-lt"/>
                <a:ea typeface="+mn-ea"/>
                <a:cs typeface="+mn-cs"/>
              </a:rPr>
              <a:t>apoptoctic</a:t>
            </a:r>
            <a:r>
              <a:rPr lang="en-US" sz="1200" kern="1200" baseline="0" dirty="0" smtClean="0">
                <a:solidFill>
                  <a:schemeClr val="tx1"/>
                </a:solidFill>
                <a:latin typeface="+mn-lt"/>
                <a:ea typeface="+mn-ea"/>
                <a:cs typeface="+mn-cs"/>
              </a:rPr>
              <a:t> cells (Caspase FAM positive and PI negative cells). </a:t>
            </a:r>
            <a:endParaRPr lang="en-US" dirty="0"/>
          </a:p>
        </p:txBody>
      </p:sp>
      <p:sp>
        <p:nvSpPr>
          <p:cNvPr id="4" name="Pladsholder til diasnummer 3"/>
          <p:cNvSpPr>
            <a:spLocks noGrp="1"/>
          </p:cNvSpPr>
          <p:nvPr>
            <p:ph type="sldNum" sz="quarter" idx="10"/>
          </p:nvPr>
        </p:nvSpPr>
        <p:spPr/>
        <p:txBody>
          <a:bodyPr/>
          <a:lstStyle/>
          <a:p>
            <a:fld id="{CD0F389C-026B-4E7D-B06A-27D756F350D4}"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Using fluorescence microscopy and image analysis, the NucleoCounter® NC-3000™ system automates detection of cells with fragmented DNA (sub-G1 cells). </a:t>
            </a:r>
          </a:p>
          <a:p>
            <a:r>
              <a:rPr lang="en-US" sz="1200" kern="1200" baseline="0" dirty="0" smtClean="0">
                <a:solidFill>
                  <a:schemeClr val="tx1"/>
                </a:solidFill>
                <a:latin typeface="+mn-lt"/>
                <a:ea typeface="+mn-ea"/>
                <a:cs typeface="+mn-cs"/>
              </a:rPr>
              <a:t>After DAPI staining of fixed cells the sample is analyzed using the NucleoCounter® NC-3000™ system and cellular fluorescence is quantified and apoptotic cells with fragmented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DNA are seen as a sub-G1 peak in a DNA content histogram displayed on PC screen. Markers in the histogram can be used to demarcate apoptotic cells. </a:t>
            </a:r>
            <a:endParaRPr lang="da-DK" dirty="0"/>
          </a:p>
        </p:txBody>
      </p:sp>
      <p:sp>
        <p:nvSpPr>
          <p:cNvPr id="4" name="Slide Number Placeholder 3"/>
          <p:cNvSpPr>
            <a:spLocks noGrp="1"/>
          </p:cNvSpPr>
          <p:nvPr>
            <p:ph type="sldNum" sz="quarter" idx="10"/>
          </p:nvPr>
        </p:nvSpPr>
        <p:spPr/>
        <p:txBody>
          <a:bodyPr/>
          <a:lstStyle/>
          <a:p>
            <a:fld id="{FD3BD6C8-E046-49CA-8E5C-6D00506F4802}" type="slidenum">
              <a:rPr lang="da-DK" smtClean="0"/>
              <a:pPr/>
              <a:t>21</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Jurkat</a:t>
            </a:r>
            <a:r>
              <a:rPr lang="en-US" sz="1200" kern="1200" baseline="0" dirty="0" smtClean="0">
                <a:solidFill>
                  <a:schemeClr val="tx1"/>
                </a:solidFill>
                <a:latin typeface="+mn-lt"/>
                <a:ea typeface="+mn-ea"/>
                <a:cs typeface="+mn-cs"/>
              </a:rPr>
              <a:t> cells were grown in the absence (upper row) or in the presence (lower row) of </a:t>
            </a:r>
            <a:r>
              <a:rPr lang="en-US" sz="1200" kern="1200" baseline="0" dirty="0" err="1" smtClean="0">
                <a:solidFill>
                  <a:schemeClr val="tx1"/>
                </a:solidFill>
                <a:latin typeface="+mn-lt"/>
                <a:ea typeface="+mn-ea"/>
                <a:cs typeface="+mn-cs"/>
              </a:rPr>
              <a:t>camptothecin</a:t>
            </a:r>
            <a:r>
              <a:rPr lang="en-US" sz="1200" kern="1200" baseline="0" dirty="0" smtClean="0">
                <a:solidFill>
                  <a:schemeClr val="tx1"/>
                </a:solidFill>
                <a:latin typeface="+mn-lt"/>
                <a:ea typeface="+mn-ea"/>
                <a:cs typeface="+mn-cs"/>
              </a:rPr>
              <a:t> and cells were </a:t>
            </a:r>
            <a:r>
              <a:rPr lang="en-US" sz="1200" kern="1200" baseline="0" dirty="0" err="1" smtClean="0">
                <a:solidFill>
                  <a:schemeClr val="tx1"/>
                </a:solidFill>
                <a:latin typeface="+mn-lt"/>
                <a:ea typeface="+mn-ea"/>
                <a:cs typeface="+mn-cs"/>
              </a:rPr>
              <a:t>analysed</a:t>
            </a:r>
            <a:r>
              <a:rPr lang="en-US" sz="1200" kern="1200" baseline="0" dirty="0" smtClean="0">
                <a:solidFill>
                  <a:schemeClr val="tx1"/>
                </a:solidFill>
                <a:latin typeface="+mn-lt"/>
                <a:ea typeface="+mn-ea"/>
                <a:cs typeface="+mn-cs"/>
              </a:rPr>
              <a:t> using the DNA Fragmentation Assay and a NucleoCounter® NC-3000™. Scatter plots and histograms were obtained from the NucleoView® NC-3000™ software.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Markers in the displayed histograms were used to demarcate cells with fragmented DNA (Sub-G1 cells). Colored histogram is a merge between untreated (blue line) and </a:t>
            </a:r>
            <a:r>
              <a:rPr lang="en-US" sz="1200" kern="1200" baseline="0" dirty="0" err="1" smtClean="0">
                <a:solidFill>
                  <a:schemeClr val="tx1"/>
                </a:solidFill>
                <a:latin typeface="+mn-lt"/>
                <a:ea typeface="+mn-ea"/>
                <a:cs typeface="+mn-cs"/>
              </a:rPr>
              <a:t>camptothecin</a:t>
            </a:r>
            <a:r>
              <a:rPr lang="en-US" sz="1200" kern="1200" baseline="0" dirty="0" smtClean="0">
                <a:solidFill>
                  <a:schemeClr val="tx1"/>
                </a:solidFill>
                <a:latin typeface="+mn-lt"/>
                <a:ea typeface="+mn-ea"/>
                <a:cs typeface="+mn-cs"/>
              </a:rPr>
              <a:t> treated (red line) samples. </a:t>
            </a:r>
            <a:endParaRPr lang="da-DK" dirty="0"/>
          </a:p>
        </p:txBody>
      </p:sp>
      <p:sp>
        <p:nvSpPr>
          <p:cNvPr id="4" name="Pladsholder til diasnummer 3"/>
          <p:cNvSpPr>
            <a:spLocks noGrp="1"/>
          </p:cNvSpPr>
          <p:nvPr>
            <p:ph type="sldNum" sz="quarter" idx="10"/>
          </p:nvPr>
        </p:nvSpPr>
        <p:spPr/>
        <p:txBody>
          <a:bodyPr/>
          <a:lstStyle/>
          <a:p>
            <a:fld id="{CD0F389C-026B-4E7D-B06A-27D756F350D4}"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CD0F389C-026B-4E7D-B06A-27D756F350D4}"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CD0F389C-026B-4E7D-B06A-27D756F350D4}"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Using fluorescence microscopy and image analysis, the NC-3000 system automates DNA content quantification and hence, measurements of cell cycle stages. The NC-3000 Cell Cycle Assay uses the nuclear stain, DAPI, to measure DNA content. DAPI binds specifically to double-stranded DNA and, accordingly, there is no requirement for removing RNA prior to DNA content measurements.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is a prerequisite for other dyes commonly used for measurements of cell cycle phases, such as propidium iodide. After DAPI staining of fixed cells the sample is analyzed using the NC-3000 system and cellular fluorescence is quantified and DNA content histograms are displayed on PC screen. Markers in the displayed histograms can be used to demarcate cells in the different cells cycle stages.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Cell Cycle of Fixed Cells Assay possesses the </a:t>
            </a:r>
            <a:r>
              <a:rPr lang="en-US" sz="1200" kern="1200" baseline="0" dirty="0" err="1" smtClean="0">
                <a:solidFill>
                  <a:schemeClr val="tx1"/>
                </a:solidFill>
                <a:latin typeface="+mn-lt"/>
                <a:ea typeface="+mn-ea"/>
                <a:cs typeface="+mn-cs"/>
              </a:rPr>
              <a:t>possiblity</a:t>
            </a:r>
            <a:r>
              <a:rPr lang="en-US" sz="1200" kern="1200" baseline="0" dirty="0" smtClean="0">
                <a:solidFill>
                  <a:schemeClr val="tx1"/>
                </a:solidFill>
                <a:latin typeface="+mn-lt"/>
                <a:ea typeface="+mn-ea"/>
                <a:cs typeface="+mn-cs"/>
              </a:rPr>
              <a:t> of storing cells for several weeks. Thus, after ethanol fixation the cells can be left in the fridge for a longer period before </a:t>
            </a:r>
            <a:r>
              <a:rPr lang="en-US" sz="1200" kern="1200" baseline="0" dirty="0" err="1" smtClean="0">
                <a:solidFill>
                  <a:schemeClr val="tx1"/>
                </a:solidFill>
                <a:latin typeface="+mn-lt"/>
                <a:ea typeface="+mn-ea"/>
                <a:cs typeface="+mn-cs"/>
              </a:rPr>
              <a:t>analysing</a:t>
            </a:r>
            <a:r>
              <a:rPr lang="en-US" sz="1200" kern="1200" baseline="0" dirty="0" smtClean="0">
                <a:solidFill>
                  <a:schemeClr val="tx1"/>
                </a:solidFill>
                <a:latin typeface="+mn-lt"/>
                <a:ea typeface="+mn-ea"/>
                <a:cs typeface="+mn-cs"/>
              </a:rPr>
              <a:t> the sample. </a:t>
            </a:r>
            <a:endParaRPr lang="da-DK" dirty="0"/>
          </a:p>
        </p:txBody>
      </p:sp>
      <p:sp>
        <p:nvSpPr>
          <p:cNvPr id="4" name="Pladsholder til diasnummer 3"/>
          <p:cNvSpPr>
            <a:spLocks noGrp="1"/>
          </p:cNvSpPr>
          <p:nvPr>
            <p:ph type="sldNum" sz="quarter" idx="10"/>
          </p:nvPr>
        </p:nvSpPr>
        <p:spPr/>
        <p:txBody>
          <a:bodyPr/>
          <a:lstStyle/>
          <a:p>
            <a:fld id="{CD0F389C-026B-4E7D-B06A-27D756F350D4}"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Very briefly: transfection (with fluorescent proteins) – just the required to understand the concept ”transfection efficiency analysis” </a:t>
            </a:r>
          </a:p>
          <a:p>
            <a:endParaRPr lang="en-US" dirty="0"/>
          </a:p>
        </p:txBody>
      </p:sp>
      <p:sp>
        <p:nvSpPr>
          <p:cNvPr id="4" name="Pladsholder til diasnummer 3"/>
          <p:cNvSpPr>
            <a:spLocks noGrp="1"/>
          </p:cNvSpPr>
          <p:nvPr>
            <p:ph type="sldNum" sz="quarter" idx="10"/>
          </p:nvPr>
        </p:nvSpPr>
        <p:spPr/>
        <p:txBody>
          <a:bodyPr/>
          <a:lstStyle/>
          <a:p>
            <a:fld id="{41860AD9-4225-4A5D-AD1E-25736C6FF4B9}"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order to determine the transfection ratio, a suspension of cells </a:t>
            </a:r>
            <a:r>
              <a:rPr lang="en-US" sz="1200" kern="1200" baseline="0" dirty="0" err="1" smtClean="0">
                <a:solidFill>
                  <a:schemeClr val="tx1"/>
                </a:solidFill>
                <a:latin typeface="+mn-lt"/>
                <a:ea typeface="+mn-ea"/>
                <a:cs typeface="+mn-cs"/>
              </a:rPr>
              <a:t>transfected</a:t>
            </a:r>
            <a:r>
              <a:rPr lang="en-US" sz="1200" kern="1200" baseline="0" dirty="0" smtClean="0">
                <a:solidFill>
                  <a:schemeClr val="tx1"/>
                </a:solidFill>
                <a:latin typeface="+mn-lt"/>
                <a:ea typeface="+mn-ea"/>
                <a:cs typeface="+mn-cs"/>
              </a:rPr>
              <a:t> with GFP is stained with either VB-48 (the fast method) or Hoechst and PI (the advanced method). After staining cells are loaded into either of two types of ChemoMetec slides: the 2-chamber NC-Slide A2™ or the 8-chamber NC-Slide A8™. </a:t>
            </a:r>
          </a:p>
          <a:p>
            <a:r>
              <a:rPr lang="en-US" sz="1200" kern="1200" baseline="0" dirty="0" smtClean="0">
                <a:solidFill>
                  <a:schemeClr val="tx1"/>
                </a:solidFill>
                <a:latin typeface="+mn-lt"/>
                <a:ea typeface="+mn-ea"/>
                <a:cs typeface="+mn-cs"/>
              </a:rPr>
              <a:t>Samples are analyzed using the NucleoCounter® NC-3000™ system.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For both methods the transfection ratio and a histogram showing the GFP intensity is shown, moreover, for the advanced method the transfection ratio of nonviable cells is also determined. </a:t>
            </a:r>
            <a:endParaRPr lang="da-DK" sz="1200" dirty="0"/>
          </a:p>
        </p:txBody>
      </p:sp>
      <p:sp>
        <p:nvSpPr>
          <p:cNvPr id="4" name="Slide Number Placeholder 3"/>
          <p:cNvSpPr>
            <a:spLocks noGrp="1"/>
          </p:cNvSpPr>
          <p:nvPr>
            <p:ph type="sldNum" sz="quarter" idx="10"/>
          </p:nvPr>
        </p:nvSpPr>
        <p:spPr/>
        <p:txBody>
          <a:bodyPr/>
          <a:lstStyle/>
          <a:p>
            <a:fld id="{FD3BD6C8-E046-49CA-8E5C-6D00506F4802}" type="slidenum">
              <a:rPr lang="da-DK" smtClean="0"/>
              <a:pPr/>
              <a:t>27</a:t>
            </a:fld>
            <a:endParaRPr lang="da-D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CHO cells were </a:t>
            </a:r>
            <a:r>
              <a:rPr lang="en-US" sz="1200" kern="1200" baseline="0" dirty="0" err="1" smtClean="0">
                <a:solidFill>
                  <a:schemeClr val="tx1"/>
                </a:solidFill>
                <a:latin typeface="+mn-lt"/>
                <a:ea typeface="+mn-ea"/>
                <a:cs typeface="+mn-cs"/>
              </a:rPr>
              <a:t>transfected</a:t>
            </a:r>
            <a:r>
              <a:rPr lang="en-US" sz="1200" kern="1200" baseline="0" dirty="0" smtClean="0">
                <a:solidFill>
                  <a:schemeClr val="tx1"/>
                </a:solidFill>
                <a:latin typeface="+mn-lt"/>
                <a:ea typeface="+mn-ea"/>
                <a:cs typeface="+mn-cs"/>
              </a:rPr>
              <a:t> with, respectively, a GFP </a:t>
            </a:r>
            <a:r>
              <a:rPr lang="en-US" sz="1200" kern="1200" baseline="0" dirty="0" err="1" smtClean="0">
                <a:solidFill>
                  <a:schemeClr val="tx1"/>
                </a:solidFill>
                <a:latin typeface="+mn-lt"/>
                <a:ea typeface="+mn-ea"/>
                <a:cs typeface="+mn-cs"/>
              </a:rPr>
              <a:t>harbouring</a:t>
            </a:r>
            <a:r>
              <a:rPr lang="en-US" sz="1200" kern="1200" baseline="0" dirty="0" smtClean="0">
                <a:solidFill>
                  <a:schemeClr val="tx1"/>
                </a:solidFill>
                <a:latin typeface="+mn-lt"/>
                <a:ea typeface="+mn-ea"/>
                <a:cs typeface="+mn-cs"/>
              </a:rPr>
              <a:t> plasmid (lower row) and a plasmid without GFP (upper row). 24 hours after transfection cells were stained with Hoechst-33342 and </a:t>
            </a:r>
            <a:r>
              <a:rPr lang="en-US" sz="1200" kern="1200" baseline="0" dirty="0" err="1" smtClean="0">
                <a:solidFill>
                  <a:schemeClr val="tx1"/>
                </a:solidFill>
                <a:latin typeface="+mn-lt"/>
                <a:ea typeface="+mn-ea"/>
                <a:cs typeface="+mn-cs"/>
              </a:rPr>
              <a:t>Propidium</a:t>
            </a:r>
            <a:r>
              <a:rPr lang="en-US" sz="1200" kern="1200" baseline="0" dirty="0" smtClean="0">
                <a:solidFill>
                  <a:schemeClr val="tx1"/>
                </a:solidFill>
                <a:latin typeface="+mn-lt"/>
                <a:ea typeface="+mn-ea"/>
                <a:cs typeface="+mn-cs"/>
              </a:rPr>
              <a:t> Iodide (PI) and </a:t>
            </a:r>
            <a:r>
              <a:rPr lang="en-US" sz="1200" kern="1200" baseline="0" dirty="0" err="1" smtClean="0">
                <a:solidFill>
                  <a:schemeClr val="tx1"/>
                </a:solidFill>
                <a:latin typeface="+mn-lt"/>
                <a:ea typeface="+mn-ea"/>
                <a:cs typeface="+mn-cs"/>
              </a:rPr>
              <a:t>analysed</a:t>
            </a:r>
            <a:r>
              <a:rPr lang="en-US" sz="1200" kern="1200" baseline="0" dirty="0" smtClean="0">
                <a:solidFill>
                  <a:schemeClr val="tx1"/>
                </a:solidFill>
                <a:latin typeface="+mn-lt"/>
                <a:ea typeface="+mn-ea"/>
                <a:cs typeface="+mn-cs"/>
              </a:rPr>
              <a:t> using the GFP Transfection Assay – Hoechst PI and a NucleoCounter® NC-3000™.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Scatter plots and histograms were obtained from the NucleoView® NC-3000™ software. Polygons and markers in the displayed plots were used to demarcate the various cell populations. </a:t>
            </a:r>
            <a:endParaRPr lang="da-DK" dirty="0"/>
          </a:p>
        </p:txBody>
      </p:sp>
      <p:sp>
        <p:nvSpPr>
          <p:cNvPr id="4" name="Pladsholder til diasnummer 3"/>
          <p:cNvSpPr>
            <a:spLocks noGrp="1"/>
          </p:cNvSpPr>
          <p:nvPr>
            <p:ph type="sldNum" sz="quarter" idx="10"/>
          </p:nvPr>
        </p:nvSpPr>
        <p:spPr/>
        <p:txBody>
          <a:bodyPr/>
          <a:lstStyle/>
          <a:p>
            <a:fld id="{CD0F389C-026B-4E7D-B06A-27D756F350D4}"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eaLnBrk="1" hangingPunct="1">
              <a:spcBef>
                <a:spcPct val="0"/>
              </a:spcBef>
            </a:pPr>
            <a:r>
              <a:rPr lang="en-US" dirty="0" smtClean="0"/>
              <a:t>This slide just summarize the two pathways of death.</a:t>
            </a:r>
          </a:p>
          <a:p>
            <a:pPr eaLnBrk="1" hangingPunct="1">
              <a:spcBef>
                <a:spcPct val="0"/>
              </a:spcBef>
            </a:pPr>
            <a:r>
              <a:rPr lang="en-US" dirty="0" smtClean="0"/>
              <a:t>Apoptosis causing cell shrinkage</a:t>
            </a:r>
          </a:p>
          <a:p>
            <a:pPr eaLnBrk="1" hangingPunct="1">
              <a:spcBef>
                <a:spcPct val="0"/>
              </a:spcBef>
            </a:pPr>
            <a:r>
              <a:rPr lang="en-US" dirty="0" smtClean="0"/>
              <a:t>And necrosis causing cell swelling and release of cellular content.</a:t>
            </a:r>
          </a:p>
          <a:p>
            <a:pPr eaLnBrk="1" hangingPunct="1">
              <a:spcBef>
                <a:spcPct val="0"/>
              </a:spcBef>
            </a:pPr>
            <a:endParaRPr lang="en-US" dirty="0" smtClean="0"/>
          </a:p>
          <a:p>
            <a:pPr eaLnBrk="1" hangingPunct="1">
              <a:spcBef>
                <a:spcPct val="0"/>
              </a:spcBef>
            </a:pPr>
            <a:r>
              <a:rPr lang="en-US" dirty="0" smtClean="0"/>
              <a:t>How do you distinguish between apoptotic and necrotic cells? That can a complicated task</a:t>
            </a:r>
          </a:p>
          <a:p>
            <a:pPr eaLnBrk="1" hangingPunct="1">
              <a:spcBef>
                <a:spcPct val="0"/>
              </a:spcBef>
            </a:pPr>
            <a:endParaRPr lang="en-US" dirty="0" smtClean="0"/>
          </a:p>
          <a:p>
            <a:pPr eaLnBrk="1" hangingPunct="1">
              <a:spcBef>
                <a:spcPct val="0"/>
              </a:spcBef>
            </a:pPr>
            <a:r>
              <a:rPr lang="en-US" dirty="0" smtClean="0"/>
              <a:t>The apoptotic pathway is in-itself quite complex and many of the physiological and biochemical feature of apoptosis overlaps with that of necrosis.</a:t>
            </a:r>
          </a:p>
          <a:p>
            <a:pPr eaLnBrk="1" hangingPunct="1">
              <a:spcBef>
                <a:spcPct val="0"/>
              </a:spcBef>
            </a:pPr>
            <a:endParaRPr lang="en-US" dirty="0" smtClean="0"/>
          </a:p>
          <a:p>
            <a:pPr eaLnBrk="1" hangingPunct="1">
              <a:spcBef>
                <a:spcPct val="0"/>
              </a:spcBef>
            </a:pPr>
            <a:r>
              <a:rPr lang="en-US" dirty="0" smtClean="0"/>
              <a:t>Hence, to make a definitive conclusion that a cell is apoptotic it’s important to perform several independent assays.</a:t>
            </a:r>
          </a:p>
          <a:p>
            <a:pPr eaLnBrk="1" hangingPunct="1">
              <a:spcBef>
                <a:spcPct val="0"/>
              </a:spcBef>
            </a:pPr>
            <a:endParaRPr lang="en-US" dirty="0" smtClean="0"/>
          </a:p>
          <a:p>
            <a:endParaRPr lang="en-US" dirty="0"/>
          </a:p>
        </p:txBody>
      </p:sp>
      <p:sp>
        <p:nvSpPr>
          <p:cNvPr id="4" name="Pladsholder til diasnummer 3"/>
          <p:cNvSpPr>
            <a:spLocks noGrp="1"/>
          </p:cNvSpPr>
          <p:nvPr>
            <p:ph type="sldNum" sz="quarter" idx="10"/>
          </p:nvPr>
        </p:nvSpPr>
        <p:spPr/>
        <p:txBody>
          <a:bodyPr/>
          <a:lstStyle/>
          <a:p>
            <a:fld id="{41860AD9-4225-4A5D-AD1E-25736C6FF4B9}"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eaLnBrk="1" hangingPunct="1">
              <a:spcBef>
                <a:spcPct val="0"/>
              </a:spcBef>
            </a:pPr>
            <a:r>
              <a:rPr lang="en-GB" dirty="0" smtClean="0"/>
              <a:t>Glutathione is the predominant intracellular free </a:t>
            </a:r>
            <a:r>
              <a:rPr lang="en-GB" dirty="0" err="1" smtClean="0"/>
              <a:t>thiol</a:t>
            </a:r>
            <a:r>
              <a:rPr lang="en-GB" dirty="0" smtClean="0"/>
              <a:t>; thus, its oxidation status largely determines the </a:t>
            </a:r>
            <a:r>
              <a:rPr lang="en-GB" dirty="0" err="1" smtClean="0"/>
              <a:t>thiol</a:t>
            </a:r>
            <a:r>
              <a:rPr lang="en-GB" dirty="0" smtClean="0"/>
              <a:t>- disulfide status of the cell by </a:t>
            </a:r>
            <a:r>
              <a:rPr lang="en-GB" dirty="0" err="1" smtClean="0"/>
              <a:t>thiol</a:t>
            </a:r>
            <a:r>
              <a:rPr lang="en-GB" dirty="0" smtClean="0"/>
              <a:t>-disulfide interchange reactions. (Some ref. only says “</a:t>
            </a:r>
            <a:r>
              <a:rPr lang="en-GB" dirty="0" err="1" smtClean="0"/>
              <a:t>smal</a:t>
            </a:r>
            <a:r>
              <a:rPr lang="en-GB" dirty="0" smtClean="0"/>
              <a:t> molecule </a:t>
            </a:r>
            <a:r>
              <a:rPr lang="en-GB" dirty="0" err="1" smtClean="0"/>
              <a:t>thiol</a:t>
            </a:r>
            <a:r>
              <a:rPr lang="en-GB" dirty="0" smtClean="0"/>
              <a:t>”)</a:t>
            </a:r>
          </a:p>
          <a:p>
            <a:pPr eaLnBrk="1" hangingPunct="1">
              <a:spcBef>
                <a:spcPct val="0"/>
              </a:spcBef>
            </a:pPr>
            <a:endParaRPr lang="da-DK" sz="1000" dirty="0" smtClean="0"/>
          </a:p>
          <a:p>
            <a:pPr eaLnBrk="1" hangingPunct="1">
              <a:spcBef>
                <a:spcPct val="0"/>
              </a:spcBef>
            </a:pPr>
            <a:r>
              <a:rPr lang="da-DK" sz="1000" dirty="0" err="1" smtClean="0"/>
              <a:t>Glutathione</a:t>
            </a:r>
            <a:r>
              <a:rPr lang="da-DK" sz="1000" dirty="0" smtClean="0"/>
              <a:t> </a:t>
            </a:r>
            <a:r>
              <a:rPr lang="da-DK" sz="1000" dirty="0" err="1" smtClean="0"/>
              <a:t>exists</a:t>
            </a:r>
            <a:r>
              <a:rPr lang="da-DK" sz="1000" dirty="0" smtClean="0"/>
              <a:t> in </a:t>
            </a:r>
            <a:r>
              <a:rPr lang="da-DK" sz="1000" dirty="0" err="1" smtClean="0"/>
              <a:t>reduced</a:t>
            </a:r>
            <a:r>
              <a:rPr lang="da-DK" sz="1000" dirty="0" smtClean="0"/>
              <a:t> (GSH) and </a:t>
            </a:r>
            <a:r>
              <a:rPr lang="da-DK" sz="1000" dirty="0" err="1" smtClean="0"/>
              <a:t>oxidized</a:t>
            </a:r>
            <a:r>
              <a:rPr lang="da-DK" sz="1000" dirty="0" smtClean="0"/>
              <a:t> (GSSG) </a:t>
            </a:r>
            <a:r>
              <a:rPr lang="da-DK" sz="1000" dirty="0" err="1" smtClean="0"/>
              <a:t>states</a:t>
            </a:r>
            <a:r>
              <a:rPr lang="da-DK" sz="1000" dirty="0" smtClean="0"/>
              <a:t>. In the </a:t>
            </a:r>
            <a:r>
              <a:rPr lang="da-DK" sz="1000" dirty="0" err="1" smtClean="0"/>
              <a:t>reduced</a:t>
            </a:r>
            <a:r>
              <a:rPr lang="da-DK" sz="1000" dirty="0" smtClean="0"/>
              <a:t> </a:t>
            </a:r>
            <a:r>
              <a:rPr lang="da-DK" sz="1000" dirty="0" err="1" smtClean="0"/>
              <a:t>state</a:t>
            </a:r>
            <a:r>
              <a:rPr lang="da-DK" sz="1000" dirty="0" smtClean="0"/>
              <a:t>, the </a:t>
            </a:r>
            <a:r>
              <a:rPr lang="da-DK" sz="1000" dirty="0" err="1" smtClean="0"/>
              <a:t>thiol</a:t>
            </a:r>
            <a:r>
              <a:rPr lang="da-DK" sz="1000" dirty="0" smtClean="0"/>
              <a:t> </a:t>
            </a:r>
            <a:r>
              <a:rPr lang="da-DK" sz="1000" dirty="0" err="1" smtClean="0"/>
              <a:t>group</a:t>
            </a:r>
            <a:r>
              <a:rPr lang="da-DK" sz="1000" dirty="0" smtClean="0"/>
              <a:t> of </a:t>
            </a:r>
            <a:r>
              <a:rPr lang="da-DK" sz="1000" dirty="0" err="1" smtClean="0"/>
              <a:t>cysteine</a:t>
            </a:r>
            <a:r>
              <a:rPr lang="da-DK" sz="1000" dirty="0" smtClean="0"/>
              <a:t> is </a:t>
            </a:r>
            <a:r>
              <a:rPr lang="da-DK" sz="1000" dirty="0" err="1" smtClean="0"/>
              <a:t>able</a:t>
            </a:r>
            <a:r>
              <a:rPr lang="da-DK" sz="1000" dirty="0" smtClean="0"/>
              <a:t> to </a:t>
            </a:r>
            <a:r>
              <a:rPr lang="da-DK" sz="1000" dirty="0" err="1" smtClean="0"/>
              <a:t>donate</a:t>
            </a:r>
            <a:r>
              <a:rPr lang="da-DK" sz="1000" dirty="0" smtClean="0"/>
              <a:t> a </a:t>
            </a:r>
            <a:r>
              <a:rPr lang="da-DK" sz="1000" dirty="0" err="1" smtClean="0">
                <a:hlinkClick r:id="rId3" tooltip="Reducing equivalent"/>
              </a:rPr>
              <a:t>reducing</a:t>
            </a:r>
            <a:r>
              <a:rPr lang="da-DK" sz="1000" dirty="0" smtClean="0">
                <a:hlinkClick r:id="rId3" tooltip="Reducing equivalent"/>
              </a:rPr>
              <a:t> </a:t>
            </a:r>
            <a:r>
              <a:rPr lang="da-DK" sz="1000" dirty="0" err="1" smtClean="0">
                <a:hlinkClick r:id="rId3" tooltip="Reducing equivalent"/>
              </a:rPr>
              <a:t>equivalent</a:t>
            </a:r>
            <a:r>
              <a:rPr lang="da-DK" sz="1000" dirty="0" smtClean="0"/>
              <a:t> (H+ + e-) to </a:t>
            </a:r>
            <a:r>
              <a:rPr lang="da-DK" sz="1000" dirty="0" err="1" smtClean="0"/>
              <a:t>other</a:t>
            </a:r>
            <a:r>
              <a:rPr lang="da-DK" sz="1000" dirty="0" smtClean="0"/>
              <a:t> </a:t>
            </a:r>
            <a:r>
              <a:rPr lang="da-DK" sz="1000" dirty="0" err="1" smtClean="0"/>
              <a:t>unstable</a:t>
            </a:r>
            <a:r>
              <a:rPr lang="da-DK" sz="1000" dirty="0" smtClean="0"/>
              <a:t> </a:t>
            </a:r>
            <a:r>
              <a:rPr lang="da-DK" sz="1000" dirty="0" err="1" smtClean="0"/>
              <a:t>molecules</a:t>
            </a:r>
            <a:r>
              <a:rPr lang="da-DK" sz="1000" dirty="0" smtClean="0"/>
              <a:t>, </a:t>
            </a:r>
            <a:r>
              <a:rPr lang="da-DK" sz="1000" dirty="0" err="1" smtClean="0"/>
              <a:t>such</a:t>
            </a:r>
            <a:r>
              <a:rPr lang="da-DK" sz="1000" dirty="0" smtClean="0"/>
              <a:t> as </a:t>
            </a:r>
            <a:r>
              <a:rPr lang="da-DK" sz="1000" dirty="0" err="1" smtClean="0"/>
              <a:t>reactive</a:t>
            </a:r>
            <a:r>
              <a:rPr lang="da-DK" sz="1000" dirty="0" smtClean="0"/>
              <a:t> oxygen species. In </a:t>
            </a:r>
            <a:r>
              <a:rPr lang="da-DK" sz="1000" dirty="0" err="1" smtClean="0"/>
              <a:t>donating</a:t>
            </a:r>
            <a:r>
              <a:rPr lang="da-DK" sz="1000" dirty="0" smtClean="0"/>
              <a:t> an </a:t>
            </a:r>
            <a:r>
              <a:rPr lang="da-DK" sz="1000" dirty="0" err="1" smtClean="0"/>
              <a:t>electron</a:t>
            </a:r>
            <a:r>
              <a:rPr lang="da-DK" sz="1000" dirty="0" smtClean="0"/>
              <a:t>, </a:t>
            </a:r>
            <a:r>
              <a:rPr lang="da-DK" sz="1000" dirty="0" err="1" smtClean="0"/>
              <a:t>glutathione</a:t>
            </a:r>
            <a:r>
              <a:rPr lang="da-DK" sz="1000" dirty="0" smtClean="0"/>
              <a:t> </a:t>
            </a:r>
            <a:r>
              <a:rPr lang="da-DK" sz="1000" dirty="0" err="1" smtClean="0"/>
              <a:t>itself</a:t>
            </a:r>
            <a:r>
              <a:rPr lang="da-DK" sz="1000" dirty="0" smtClean="0"/>
              <a:t> </a:t>
            </a:r>
            <a:r>
              <a:rPr lang="da-DK" sz="1000" dirty="0" err="1" smtClean="0"/>
              <a:t>becomes</a:t>
            </a:r>
            <a:r>
              <a:rPr lang="da-DK" sz="1000" dirty="0" smtClean="0"/>
              <a:t> </a:t>
            </a:r>
            <a:r>
              <a:rPr lang="da-DK" sz="1000" dirty="0" err="1" smtClean="0"/>
              <a:t>reactive</a:t>
            </a:r>
            <a:r>
              <a:rPr lang="da-DK" sz="1000" dirty="0" smtClean="0"/>
              <a:t>, but </a:t>
            </a:r>
            <a:r>
              <a:rPr lang="da-DK" sz="1000" dirty="0" err="1" smtClean="0"/>
              <a:t>readily</a:t>
            </a:r>
            <a:r>
              <a:rPr lang="da-DK" sz="1000" dirty="0" smtClean="0"/>
              <a:t> </a:t>
            </a:r>
            <a:r>
              <a:rPr lang="da-DK" sz="1000" dirty="0" err="1" smtClean="0"/>
              <a:t>reacts</a:t>
            </a:r>
            <a:r>
              <a:rPr lang="da-DK" sz="1000" dirty="0" smtClean="0"/>
              <a:t> </a:t>
            </a:r>
            <a:r>
              <a:rPr lang="da-DK" sz="1000" dirty="0" err="1" smtClean="0"/>
              <a:t>with</a:t>
            </a:r>
            <a:r>
              <a:rPr lang="da-DK" sz="1000" dirty="0" smtClean="0"/>
              <a:t> </a:t>
            </a:r>
            <a:r>
              <a:rPr lang="da-DK" sz="1000" dirty="0" err="1" smtClean="0"/>
              <a:t>another</a:t>
            </a:r>
            <a:r>
              <a:rPr lang="da-DK" sz="1000" dirty="0" smtClean="0"/>
              <a:t> </a:t>
            </a:r>
            <a:r>
              <a:rPr lang="da-DK" sz="1000" dirty="0" err="1" smtClean="0"/>
              <a:t>reactive</a:t>
            </a:r>
            <a:r>
              <a:rPr lang="da-DK" sz="1000" dirty="0" smtClean="0"/>
              <a:t> </a:t>
            </a:r>
            <a:r>
              <a:rPr lang="da-DK" sz="1000" dirty="0" err="1" smtClean="0"/>
              <a:t>glutathione</a:t>
            </a:r>
            <a:r>
              <a:rPr lang="da-DK" sz="1000" dirty="0" smtClean="0"/>
              <a:t> to form </a:t>
            </a:r>
            <a:r>
              <a:rPr lang="da-DK" sz="1000" dirty="0" err="1" smtClean="0"/>
              <a:t>glutathione</a:t>
            </a:r>
            <a:r>
              <a:rPr lang="da-DK" sz="1000" dirty="0" smtClean="0"/>
              <a:t> </a:t>
            </a:r>
            <a:r>
              <a:rPr lang="da-DK" sz="1000" dirty="0" err="1" smtClean="0"/>
              <a:t>disulfide</a:t>
            </a:r>
            <a:r>
              <a:rPr lang="da-DK" sz="1000" dirty="0" smtClean="0"/>
              <a:t> (GSSG). </a:t>
            </a:r>
            <a:r>
              <a:rPr lang="da-DK" sz="1000" dirty="0" err="1" smtClean="0"/>
              <a:t>Such</a:t>
            </a:r>
            <a:r>
              <a:rPr lang="da-DK" sz="1000" dirty="0" smtClean="0"/>
              <a:t> a </a:t>
            </a:r>
            <a:r>
              <a:rPr lang="da-DK" sz="1000" dirty="0" err="1" smtClean="0"/>
              <a:t>reaction</a:t>
            </a:r>
            <a:r>
              <a:rPr lang="da-DK" sz="1000" dirty="0" smtClean="0"/>
              <a:t> is </a:t>
            </a:r>
            <a:r>
              <a:rPr lang="da-DK" sz="1000" dirty="0" err="1" smtClean="0"/>
              <a:t>possible</a:t>
            </a:r>
            <a:r>
              <a:rPr lang="da-DK" sz="1000" dirty="0" smtClean="0"/>
              <a:t> due to the </a:t>
            </a:r>
            <a:r>
              <a:rPr lang="da-DK" sz="1000" dirty="0" err="1" smtClean="0"/>
              <a:t>relatively</a:t>
            </a:r>
            <a:r>
              <a:rPr lang="da-DK" sz="1000" dirty="0" smtClean="0"/>
              <a:t> </a:t>
            </a:r>
            <a:r>
              <a:rPr lang="da-DK" sz="1000" dirty="0" err="1" smtClean="0"/>
              <a:t>high</a:t>
            </a:r>
            <a:r>
              <a:rPr lang="da-DK" sz="1000" dirty="0" smtClean="0"/>
              <a:t> </a:t>
            </a:r>
            <a:r>
              <a:rPr lang="da-DK" sz="1000" dirty="0" err="1" smtClean="0"/>
              <a:t>concentration</a:t>
            </a:r>
            <a:r>
              <a:rPr lang="da-DK" sz="1000" dirty="0" smtClean="0"/>
              <a:t> of </a:t>
            </a:r>
            <a:r>
              <a:rPr lang="da-DK" sz="1000" dirty="0" err="1" smtClean="0"/>
              <a:t>glutathione</a:t>
            </a:r>
            <a:r>
              <a:rPr lang="da-DK" sz="1000" dirty="0" smtClean="0"/>
              <a:t> in </a:t>
            </a:r>
            <a:r>
              <a:rPr lang="da-DK" sz="1000" dirty="0" err="1" smtClean="0"/>
              <a:t>cells</a:t>
            </a:r>
            <a:r>
              <a:rPr lang="da-DK" sz="1000" dirty="0" smtClean="0"/>
              <a:t> (up to 5 </a:t>
            </a:r>
            <a:r>
              <a:rPr lang="da-DK" sz="1000" dirty="0" err="1" smtClean="0"/>
              <a:t>mM</a:t>
            </a:r>
            <a:r>
              <a:rPr lang="da-DK" sz="1000" dirty="0" smtClean="0"/>
              <a:t> in the liver). GSH can be regenerated from GSSG by the enzyme glutathione reductase.</a:t>
            </a:r>
          </a:p>
          <a:p>
            <a:pPr eaLnBrk="1" hangingPunct="1">
              <a:spcBef>
                <a:spcPct val="0"/>
              </a:spcBef>
            </a:pPr>
            <a:endParaRPr lang="da-DK" sz="1000" dirty="0" smtClean="0"/>
          </a:p>
          <a:p>
            <a:pPr eaLnBrk="1" hangingPunct="1">
              <a:spcBef>
                <a:spcPct val="0"/>
              </a:spcBef>
            </a:pPr>
            <a:r>
              <a:rPr lang="da-DK" sz="1000" dirty="0" smtClean="0"/>
              <a:t>In </a:t>
            </a:r>
            <a:r>
              <a:rPr lang="da-DK" sz="1000" dirty="0" err="1" smtClean="0"/>
              <a:t>healthy</a:t>
            </a:r>
            <a:r>
              <a:rPr lang="da-DK" sz="1000" dirty="0" smtClean="0"/>
              <a:t> </a:t>
            </a:r>
            <a:r>
              <a:rPr lang="da-DK" sz="1000" dirty="0" err="1" smtClean="0"/>
              <a:t>cells</a:t>
            </a:r>
            <a:r>
              <a:rPr lang="da-DK" sz="1000" dirty="0" smtClean="0"/>
              <a:t> and </a:t>
            </a:r>
            <a:r>
              <a:rPr lang="da-DK" sz="1000" dirty="0" err="1" smtClean="0"/>
              <a:t>tissue</a:t>
            </a:r>
            <a:r>
              <a:rPr lang="da-DK" sz="1000" dirty="0" smtClean="0"/>
              <a:t>, more </a:t>
            </a:r>
            <a:r>
              <a:rPr lang="da-DK" sz="1000" dirty="0" err="1" smtClean="0"/>
              <a:t>than</a:t>
            </a:r>
            <a:r>
              <a:rPr lang="da-DK" sz="1000" dirty="0" smtClean="0"/>
              <a:t> 90% of the total </a:t>
            </a:r>
            <a:r>
              <a:rPr lang="da-DK" sz="1000" dirty="0" err="1" smtClean="0"/>
              <a:t>glutathione</a:t>
            </a:r>
            <a:r>
              <a:rPr lang="da-DK" sz="1000" dirty="0" smtClean="0"/>
              <a:t> pool is in the </a:t>
            </a:r>
            <a:r>
              <a:rPr lang="da-DK" sz="1000" dirty="0" err="1" smtClean="0"/>
              <a:t>reduced</a:t>
            </a:r>
            <a:r>
              <a:rPr lang="da-DK" sz="1000" dirty="0" smtClean="0"/>
              <a:t> form (GSH) and </a:t>
            </a:r>
            <a:r>
              <a:rPr lang="da-DK" sz="1000" dirty="0" err="1" smtClean="0"/>
              <a:t>less</a:t>
            </a:r>
            <a:r>
              <a:rPr lang="da-DK" sz="1000" dirty="0" smtClean="0"/>
              <a:t> </a:t>
            </a:r>
            <a:r>
              <a:rPr lang="da-DK" sz="1000" dirty="0" err="1" smtClean="0"/>
              <a:t>than</a:t>
            </a:r>
            <a:r>
              <a:rPr lang="da-DK" sz="1000" dirty="0" smtClean="0"/>
              <a:t> 10% </a:t>
            </a:r>
            <a:r>
              <a:rPr lang="da-DK" sz="1000" dirty="0" err="1" smtClean="0"/>
              <a:t>exists</a:t>
            </a:r>
            <a:r>
              <a:rPr lang="da-DK" sz="1000" dirty="0" smtClean="0"/>
              <a:t> in the </a:t>
            </a:r>
            <a:r>
              <a:rPr lang="da-DK" sz="1000" dirty="0" err="1" smtClean="0"/>
              <a:t>disulfide</a:t>
            </a:r>
            <a:r>
              <a:rPr lang="da-DK" sz="1000" dirty="0" smtClean="0"/>
              <a:t> form (GSSG). An increased GSSG-to-GSH ratio is considered indicative of oxidative stress.</a:t>
            </a:r>
          </a:p>
          <a:p>
            <a:pPr eaLnBrk="1" hangingPunct="1">
              <a:spcBef>
                <a:spcPct val="0"/>
              </a:spcBef>
            </a:pPr>
            <a:endParaRPr lang="da-DK" sz="1000" dirty="0" smtClean="0"/>
          </a:p>
          <a:p>
            <a:pPr eaLnBrk="1" hangingPunct="1">
              <a:spcBef>
                <a:spcPct val="0"/>
              </a:spcBef>
            </a:pPr>
            <a:r>
              <a:rPr lang="da-DK" sz="1000" dirty="0" err="1" smtClean="0"/>
              <a:t>Oxidative</a:t>
            </a:r>
            <a:r>
              <a:rPr lang="da-DK" sz="1000" dirty="0" smtClean="0"/>
              <a:t> stress is a facet of </a:t>
            </a:r>
            <a:r>
              <a:rPr lang="da-DK" sz="1000" dirty="0" err="1" smtClean="0"/>
              <a:t>many</a:t>
            </a:r>
            <a:r>
              <a:rPr lang="da-DK" sz="1000" dirty="0" smtClean="0"/>
              <a:t> </a:t>
            </a:r>
            <a:r>
              <a:rPr lang="da-DK" sz="1000" dirty="0" err="1" smtClean="0"/>
              <a:t>diseases</a:t>
            </a:r>
            <a:r>
              <a:rPr lang="da-DK" sz="1000" dirty="0" smtClean="0"/>
              <a:t>, </a:t>
            </a:r>
            <a:r>
              <a:rPr lang="da-DK" sz="1000" dirty="0" err="1" smtClean="0"/>
              <a:t>such</a:t>
            </a:r>
            <a:r>
              <a:rPr lang="da-DK" sz="1000" dirty="0" smtClean="0"/>
              <a:t> as </a:t>
            </a:r>
            <a:r>
              <a:rPr lang="da-DK" sz="1000" dirty="0" err="1" smtClean="0"/>
              <a:t>chronic</a:t>
            </a:r>
            <a:r>
              <a:rPr lang="da-DK" sz="1000" dirty="0" smtClean="0"/>
              <a:t> </a:t>
            </a:r>
            <a:r>
              <a:rPr lang="da-DK" sz="1000" dirty="0" err="1" smtClean="0"/>
              <a:t>lung</a:t>
            </a:r>
            <a:r>
              <a:rPr lang="da-DK" sz="1000" dirty="0" smtClean="0"/>
              <a:t> </a:t>
            </a:r>
            <a:r>
              <a:rPr lang="da-DK" sz="1000" dirty="0" err="1" smtClean="0"/>
              <a:t>diseases</a:t>
            </a:r>
            <a:r>
              <a:rPr lang="da-DK" sz="1000" dirty="0" smtClean="0"/>
              <a:t> (for </a:t>
            </a:r>
            <a:r>
              <a:rPr lang="da-DK" sz="1000" dirty="0" err="1" smtClean="0"/>
              <a:t>example</a:t>
            </a:r>
            <a:r>
              <a:rPr lang="da-DK" sz="1000" dirty="0" smtClean="0"/>
              <a:t>, </a:t>
            </a:r>
            <a:r>
              <a:rPr lang="da-DK" sz="1000" dirty="0" err="1" smtClean="0"/>
              <a:t>asthma</a:t>
            </a:r>
            <a:r>
              <a:rPr lang="da-DK" sz="1000" dirty="0" smtClean="0"/>
              <a:t>, </a:t>
            </a:r>
            <a:r>
              <a:rPr lang="da-DK" sz="1000" dirty="0" err="1" smtClean="0"/>
              <a:t>chronic</a:t>
            </a:r>
            <a:r>
              <a:rPr lang="da-DK" sz="1000" dirty="0" smtClean="0"/>
              <a:t> </a:t>
            </a:r>
            <a:r>
              <a:rPr lang="da-DK" sz="1000" dirty="0" err="1" smtClean="0"/>
              <a:t>obstructive</a:t>
            </a:r>
            <a:r>
              <a:rPr lang="da-DK" sz="1000" dirty="0" smtClean="0"/>
              <a:t> </a:t>
            </a:r>
            <a:r>
              <a:rPr lang="da-DK" sz="1000" dirty="0" err="1" smtClean="0"/>
              <a:t>pulmonary</a:t>
            </a:r>
            <a:r>
              <a:rPr lang="da-DK" sz="1000" dirty="0" smtClean="0"/>
              <a:t> </a:t>
            </a:r>
            <a:r>
              <a:rPr lang="da-DK" sz="1000" dirty="0" err="1" smtClean="0"/>
              <a:t>disease</a:t>
            </a:r>
            <a:r>
              <a:rPr lang="da-DK" sz="1000" dirty="0" smtClean="0"/>
              <a:t>, </a:t>
            </a:r>
            <a:r>
              <a:rPr lang="da-DK" sz="1000" dirty="0" err="1" smtClean="0"/>
              <a:t>lung</a:t>
            </a:r>
            <a:r>
              <a:rPr lang="da-DK" sz="1000" dirty="0" smtClean="0"/>
              <a:t> cancer, </a:t>
            </a:r>
            <a:r>
              <a:rPr lang="da-DK" sz="1000" dirty="0" err="1" smtClean="0"/>
              <a:t>idiopathic</a:t>
            </a:r>
            <a:r>
              <a:rPr lang="da-DK" sz="1000" dirty="0" smtClean="0"/>
              <a:t> </a:t>
            </a:r>
            <a:r>
              <a:rPr lang="da-DK" sz="1000" dirty="0" err="1" smtClean="0"/>
              <a:t>fibrosis</a:t>
            </a:r>
            <a:r>
              <a:rPr lang="da-DK" sz="1000" dirty="0" smtClean="0"/>
              <a:t> and </a:t>
            </a:r>
            <a:r>
              <a:rPr lang="da-DK" sz="1000" dirty="0" err="1" smtClean="0"/>
              <a:t>cystic</a:t>
            </a:r>
            <a:r>
              <a:rPr lang="da-DK" sz="1000" dirty="0" smtClean="0"/>
              <a:t> </a:t>
            </a:r>
            <a:r>
              <a:rPr lang="da-DK" sz="1000" dirty="0" err="1" smtClean="0"/>
              <a:t>fibrosis</a:t>
            </a:r>
            <a:r>
              <a:rPr lang="da-DK" sz="1000" dirty="0" smtClean="0"/>
              <a:t>), </a:t>
            </a:r>
            <a:r>
              <a:rPr lang="da-DK" sz="1000" dirty="0" err="1" smtClean="0"/>
              <a:t>cardiovascular</a:t>
            </a:r>
            <a:r>
              <a:rPr lang="da-DK" sz="1000" dirty="0" smtClean="0"/>
              <a:t> </a:t>
            </a:r>
            <a:r>
              <a:rPr lang="da-DK" sz="1000" dirty="0" err="1" smtClean="0"/>
              <a:t>diseases/disorders</a:t>
            </a:r>
            <a:r>
              <a:rPr lang="da-DK" sz="1000" dirty="0" smtClean="0"/>
              <a:t> (</a:t>
            </a:r>
            <a:r>
              <a:rPr lang="da-DK" sz="1000" dirty="0" err="1" smtClean="0"/>
              <a:t>such</a:t>
            </a:r>
            <a:r>
              <a:rPr lang="da-DK" sz="1000" dirty="0" smtClean="0"/>
              <a:t> as </a:t>
            </a:r>
            <a:r>
              <a:rPr lang="da-DK" sz="1000" dirty="0" err="1" smtClean="0"/>
              <a:t>atherosclerosis</a:t>
            </a:r>
            <a:r>
              <a:rPr lang="da-DK" sz="1000" dirty="0" smtClean="0"/>
              <a:t> and </a:t>
            </a:r>
            <a:r>
              <a:rPr lang="da-DK" sz="1000" dirty="0" err="1" smtClean="0"/>
              <a:t>myocardial</a:t>
            </a:r>
            <a:r>
              <a:rPr lang="da-DK" sz="1000" dirty="0" smtClean="0"/>
              <a:t> </a:t>
            </a:r>
            <a:r>
              <a:rPr lang="da-DK" sz="1000" dirty="0" err="1" smtClean="0"/>
              <a:t>infarction</a:t>
            </a:r>
            <a:r>
              <a:rPr lang="da-DK" sz="1000" dirty="0" smtClean="0"/>
              <a:t>),  </a:t>
            </a:r>
            <a:r>
              <a:rPr lang="da-DK" sz="1000" dirty="0" err="1" smtClean="0"/>
              <a:t>neurodegenerative</a:t>
            </a:r>
            <a:r>
              <a:rPr lang="da-DK" sz="1000" dirty="0" smtClean="0"/>
              <a:t> </a:t>
            </a:r>
            <a:r>
              <a:rPr lang="da-DK" sz="1000" dirty="0" err="1" smtClean="0"/>
              <a:t>disorders</a:t>
            </a:r>
            <a:r>
              <a:rPr lang="da-DK" sz="1000" dirty="0" smtClean="0"/>
              <a:t>, </a:t>
            </a:r>
            <a:r>
              <a:rPr lang="da-DK" sz="1000" dirty="0" err="1" smtClean="0"/>
              <a:t>rheumatoid</a:t>
            </a:r>
            <a:r>
              <a:rPr lang="da-DK" sz="1000" dirty="0" smtClean="0"/>
              <a:t> </a:t>
            </a:r>
            <a:r>
              <a:rPr lang="da-DK" sz="1000" dirty="0" err="1" smtClean="0"/>
              <a:t>arthritis</a:t>
            </a:r>
            <a:r>
              <a:rPr lang="da-DK" sz="1000" dirty="0" smtClean="0"/>
              <a:t>, </a:t>
            </a:r>
            <a:r>
              <a:rPr lang="da-DK" sz="1000" dirty="0" err="1" smtClean="0"/>
              <a:t>amyotrophic</a:t>
            </a:r>
            <a:r>
              <a:rPr lang="da-DK" sz="1000" dirty="0" smtClean="0"/>
              <a:t> lateral </a:t>
            </a:r>
            <a:r>
              <a:rPr lang="da-DK" sz="1000" dirty="0" err="1" smtClean="0"/>
              <a:t>sclerosis</a:t>
            </a:r>
            <a:r>
              <a:rPr lang="da-DK" sz="1000" dirty="0" smtClean="0"/>
              <a:t> and diabetes, and has </a:t>
            </a:r>
            <a:r>
              <a:rPr lang="da-DK" sz="1000" dirty="0" err="1" smtClean="0"/>
              <a:t>recently</a:t>
            </a:r>
            <a:r>
              <a:rPr lang="da-DK" sz="1000" dirty="0" smtClean="0"/>
              <a:t> </a:t>
            </a:r>
            <a:r>
              <a:rPr lang="da-DK" sz="1000" dirty="0" err="1" smtClean="0"/>
              <a:t>been</a:t>
            </a:r>
            <a:r>
              <a:rPr lang="da-DK" sz="1000" dirty="0" smtClean="0"/>
              <a:t> </a:t>
            </a:r>
            <a:r>
              <a:rPr lang="da-DK" sz="1000" dirty="0" err="1" smtClean="0"/>
              <a:t>implicated</a:t>
            </a:r>
            <a:r>
              <a:rPr lang="da-DK" sz="1000" dirty="0" smtClean="0"/>
              <a:t> in AIDS. </a:t>
            </a:r>
            <a:r>
              <a:rPr lang="da-DK" sz="1000" dirty="0" err="1" smtClean="0"/>
              <a:t>Oxidative</a:t>
            </a:r>
            <a:r>
              <a:rPr lang="da-DK" sz="1000" dirty="0" smtClean="0"/>
              <a:t> stress has a </a:t>
            </a:r>
            <a:r>
              <a:rPr lang="da-DK" sz="1000" dirty="0" err="1" smtClean="0"/>
              <a:t>profound</a:t>
            </a:r>
            <a:r>
              <a:rPr lang="da-DK" sz="1000" dirty="0" smtClean="0"/>
              <a:t> </a:t>
            </a:r>
            <a:r>
              <a:rPr lang="da-DK" sz="1000" dirty="0" err="1" smtClean="0"/>
              <a:t>effect</a:t>
            </a:r>
            <a:r>
              <a:rPr lang="da-DK" sz="1000" dirty="0" smtClean="0"/>
              <a:t> </a:t>
            </a:r>
            <a:r>
              <a:rPr lang="da-DK" sz="1000" dirty="0" err="1" smtClean="0"/>
              <a:t>on</a:t>
            </a:r>
            <a:r>
              <a:rPr lang="da-DK" sz="1000" dirty="0" smtClean="0"/>
              <a:t> the </a:t>
            </a:r>
            <a:r>
              <a:rPr lang="da-DK" sz="1000" dirty="0" err="1" smtClean="0"/>
              <a:t>cellular</a:t>
            </a:r>
            <a:r>
              <a:rPr lang="da-DK" sz="1000" dirty="0" smtClean="0"/>
              <a:t> </a:t>
            </a:r>
            <a:r>
              <a:rPr lang="da-DK" sz="1000" dirty="0" err="1" smtClean="0"/>
              <a:t>thiol</a:t>
            </a:r>
            <a:r>
              <a:rPr lang="da-DK" sz="1000" dirty="0" smtClean="0"/>
              <a:t> balance and </a:t>
            </a:r>
            <a:r>
              <a:rPr lang="da-DK" sz="1000" dirty="0" err="1" smtClean="0"/>
              <a:t>can</a:t>
            </a:r>
            <a:r>
              <a:rPr lang="da-DK" sz="1000" dirty="0" smtClean="0"/>
              <a:t> lead to a </a:t>
            </a:r>
            <a:r>
              <a:rPr lang="da-DK" sz="1000" dirty="0" err="1" smtClean="0"/>
              <a:t>decreased</a:t>
            </a:r>
            <a:r>
              <a:rPr lang="da-DK" sz="1000" dirty="0" smtClean="0"/>
              <a:t> GSH/GSSG ratio in </a:t>
            </a:r>
            <a:r>
              <a:rPr lang="da-DK" sz="1000" dirty="0" err="1" smtClean="0"/>
              <a:t>many</a:t>
            </a:r>
            <a:r>
              <a:rPr lang="da-DK" sz="1000" dirty="0" smtClean="0"/>
              <a:t> </a:t>
            </a:r>
            <a:r>
              <a:rPr lang="da-DK" sz="1000" dirty="0" err="1" smtClean="0"/>
              <a:t>body</a:t>
            </a:r>
            <a:r>
              <a:rPr lang="da-DK" sz="1000" dirty="0" smtClean="0"/>
              <a:t> organs. Reactive oxygen species (ROS)—superoxide anion (O2 </a:t>
            </a:r>
            <a:r>
              <a:rPr lang="da-DK" sz="1000" b="1" dirty="0" smtClean="0"/>
              <a:t>.</a:t>
            </a:r>
            <a:r>
              <a:rPr lang="da-DK" sz="1000" dirty="0" smtClean="0"/>
              <a:t>–), hydroxyl radical (</a:t>
            </a:r>
            <a:r>
              <a:rPr lang="da-DK" sz="1000" b="1" dirty="0" smtClean="0"/>
              <a:t>.</a:t>
            </a:r>
            <a:r>
              <a:rPr lang="da-DK" sz="1000" dirty="0" smtClean="0"/>
              <a:t>OH), hydrogen peroxide (H2O2) and hydroperoxides (R–OOH)—xenobiotics and other organic radicals are neutralized by GSH through a concerted cascade of detoxification mechanisms involving glutathione peroxidases (GPx), glutathione-S-transferases (GST) and glutathione reductase (GR). </a:t>
            </a:r>
          </a:p>
          <a:p>
            <a:pPr eaLnBrk="1" hangingPunct="1">
              <a:spcBef>
                <a:spcPct val="0"/>
              </a:spcBef>
            </a:pPr>
            <a:endParaRPr lang="da-DK" sz="1000" dirty="0" smtClean="0"/>
          </a:p>
          <a:p>
            <a:pPr eaLnBrk="1" hangingPunct="1">
              <a:spcBef>
                <a:spcPct val="0"/>
              </a:spcBef>
            </a:pPr>
            <a:r>
              <a:rPr lang="da-DK" sz="1000" dirty="0" smtClean="0"/>
              <a:t>Apart from this, GSH also takes part in signal transduction, gene expression, apoptosis and host of other cellular reactions. </a:t>
            </a:r>
            <a:r>
              <a:rPr lang="da-DK" sz="1000" dirty="0" err="1" smtClean="0"/>
              <a:t>Therefore</a:t>
            </a:r>
            <a:r>
              <a:rPr lang="da-DK" sz="1000" dirty="0" smtClean="0"/>
              <a:t>, GSH/GSSG status is </a:t>
            </a:r>
            <a:r>
              <a:rPr lang="da-DK" sz="1000" dirty="0" err="1" smtClean="0"/>
              <a:t>frequently</a:t>
            </a:r>
            <a:r>
              <a:rPr lang="da-DK" sz="1000" dirty="0" smtClean="0"/>
              <a:t> </a:t>
            </a:r>
            <a:r>
              <a:rPr lang="da-DK" sz="1000" dirty="0" err="1" smtClean="0"/>
              <a:t>measured</a:t>
            </a:r>
            <a:r>
              <a:rPr lang="da-DK" sz="1000" dirty="0" smtClean="0"/>
              <a:t> in </a:t>
            </a:r>
            <a:r>
              <a:rPr lang="da-DK" sz="1000" dirty="0" err="1" smtClean="0"/>
              <a:t>physiological</a:t>
            </a:r>
            <a:r>
              <a:rPr lang="da-DK" sz="1000" dirty="0" smtClean="0"/>
              <a:t> and </a:t>
            </a:r>
            <a:r>
              <a:rPr lang="da-DK" sz="1000" dirty="0" err="1" smtClean="0"/>
              <a:t>pathophysiological</a:t>
            </a:r>
            <a:r>
              <a:rPr lang="da-DK" sz="1000" dirty="0" smtClean="0"/>
              <a:t> </a:t>
            </a:r>
            <a:r>
              <a:rPr lang="da-DK" sz="1000" dirty="0" err="1" smtClean="0"/>
              <a:t>conditions</a:t>
            </a:r>
            <a:r>
              <a:rPr lang="da-DK" sz="1000" dirty="0" smtClean="0"/>
              <a:t>.</a:t>
            </a:r>
          </a:p>
          <a:p>
            <a:endParaRPr lang="en-US" dirty="0"/>
          </a:p>
        </p:txBody>
      </p:sp>
      <p:sp>
        <p:nvSpPr>
          <p:cNvPr id="4" name="Pladsholder til diasnummer 3"/>
          <p:cNvSpPr>
            <a:spLocks noGrp="1"/>
          </p:cNvSpPr>
          <p:nvPr>
            <p:ph type="sldNum" sz="quarter" idx="10"/>
          </p:nvPr>
        </p:nvSpPr>
        <p:spPr/>
        <p:txBody>
          <a:bodyPr/>
          <a:lstStyle/>
          <a:p>
            <a:fld id="{41860AD9-4225-4A5D-AD1E-25736C6FF4B9}"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eaLnBrk="1" hangingPunct="1">
              <a:spcBef>
                <a:spcPct val="0"/>
              </a:spcBef>
            </a:pPr>
            <a:r>
              <a:rPr lang="en-GB" dirty="0" smtClean="0"/>
              <a:t>VitaBright-48 reacts with reduced glutathione (GSH) (but NOT GSSG) forming a strongly fluorescent product – the reaction is </a:t>
            </a:r>
            <a:r>
              <a:rPr lang="en-GB" dirty="0" err="1" smtClean="0"/>
              <a:t>stoichiometric</a:t>
            </a:r>
            <a:r>
              <a:rPr lang="en-GB" dirty="0" smtClean="0"/>
              <a:t> and we can thus directly measure the GSH level in each cell by quantifying the fluorescence of the cell</a:t>
            </a:r>
            <a:endParaRPr lang="da-DK" dirty="0" smtClean="0"/>
          </a:p>
        </p:txBody>
      </p:sp>
      <p:sp>
        <p:nvSpPr>
          <p:cNvPr id="4" name="Pladsholder til diasnummer 3"/>
          <p:cNvSpPr>
            <a:spLocks noGrp="1"/>
          </p:cNvSpPr>
          <p:nvPr>
            <p:ph type="sldNum" sz="quarter" idx="10"/>
          </p:nvPr>
        </p:nvSpPr>
        <p:spPr/>
        <p:txBody>
          <a:bodyPr/>
          <a:lstStyle/>
          <a:p>
            <a:fld id="{41860AD9-4225-4A5D-AD1E-25736C6FF4B9}"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Scatter plots and histograms showing </a:t>
            </a:r>
            <a:r>
              <a:rPr lang="en-US" sz="1200" kern="1200" baseline="0" dirty="0" err="1" smtClean="0">
                <a:solidFill>
                  <a:schemeClr val="tx1"/>
                </a:solidFill>
                <a:latin typeface="+mn-lt"/>
                <a:ea typeface="+mn-ea"/>
                <a:cs typeface="+mn-cs"/>
              </a:rPr>
              <a:t>thiol</a:t>
            </a:r>
            <a:r>
              <a:rPr lang="en-US" sz="1200" kern="1200" baseline="0" dirty="0" smtClean="0">
                <a:solidFill>
                  <a:schemeClr val="tx1"/>
                </a:solidFill>
                <a:latin typeface="+mn-lt"/>
                <a:ea typeface="+mn-ea"/>
                <a:cs typeface="+mn-cs"/>
              </a:rPr>
              <a:t> level distribution (VB-48 intensity) in the cell population are automatically displayed after analysis.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By comparing the VB-48 intensity of treated cells and control cells the fraction of cells with low vitality (e.g. apoptotic or stressed cells) can be determined.</a:t>
            </a:r>
            <a:endParaRPr lang="da-DK" dirty="0"/>
          </a:p>
        </p:txBody>
      </p:sp>
      <p:sp>
        <p:nvSpPr>
          <p:cNvPr id="4" name="Slide Number Placeholder 3"/>
          <p:cNvSpPr>
            <a:spLocks noGrp="1"/>
          </p:cNvSpPr>
          <p:nvPr>
            <p:ph type="sldNum" sz="quarter" idx="10"/>
          </p:nvPr>
        </p:nvSpPr>
        <p:spPr/>
        <p:txBody>
          <a:bodyPr/>
          <a:lstStyle/>
          <a:p>
            <a:fld id="{FD3BD6C8-E046-49CA-8E5C-6D00506F4802}" type="slidenum">
              <a:rPr lang="da-DK" smtClean="0"/>
              <a:pPr/>
              <a:t>15</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85000" lnSpcReduction="20000"/>
          </a:bodyPr>
          <a:lstStyle/>
          <a:p>
            <a:pPr eaLnBrk="1" hangingPunct="1">
              <a:lnSpc>
                <a:spcPct val="90000"/>
              </a:lnSpc>
              <a:spcBef>
                <a:spcPct val="0"/>
              </a:spcBef>
            </a:pPr>
            <a:r>
              <a:rPr lang="en-US" dirty="0" smtClean="0"/>
              <a:t>Very early in </a:t>
            </a:r>
            <a:r>
              <a:rPr lang="da-DK" dirty="0" err="1" smtClean="0"/>
              <a:t>apoptosis</a:t>
            </a:r>
            <a:r>
              <a:rPr lang="da-DK" dirty="0" smtClean="0"/>
              <a:t> the </a:t>
            </a:r>
            <a:r>
              <a:rPr lang="da-DK" dirty="0" err="1" smtClean="0"/>
              <a:t>electrochemical</a:t>
            </a:r>
            <a:r>
              <a:rPr lang="da-DK" dirty="0" smtClean="0"/>
              <a:t> gradient over the </a:t>
            </a:r>
            <a:r>
              <a:rPr lang="da-DK" dirty="0" err="1" smtClean="0"/>
              <a:t>mitochondrial</a:t>
            </a:r>
            <a:r>
              <a:rPr lang="da-DK" dirty="0" smtClean="0"/>
              <a:t> </a:t>
            </a:r>
            <a:r>
              <a:rPr lang="da-DK" dirty="0" err="1" smtClean="0"/>
              <a:t>membrane</a:t>
            </a:r>
            <a:r>
              <a:rPr lang="da-DK" dirty="0" smtClean="0"/>
              <a:t> </a:t>
            </a:r>
            <a:r>
              <a:rPr lang="en-US" dirty="0" smtClean="0"/>
              <a:t>collapses. This </a:t>
            </a:r>
            <a:r>
              <a:rPr lang="en-US" dirty="0" err="1" smtClean="0"/>
              <a:t>collaps</a:t>
            </a:r>
            <a:r>
              <a:rPr lang="en-US" dirty="0" smtClean="0"/>
              <a:t> can be measured by JC-1, a </a:t>
            </a:r>
            <a:r>
              <a:rPr lang="en-US" dirty="0" err="1" smtClean="0"/>
              <a:t>lipophilic</a:t>
            </a:r>
            <a:r>
              <a:rPr lang="en-US" dirty="0" smtClean="0"/>
              <a:t>  cationic dye.</a:t>
            </a:r>
            <a:endParaRPr lang="da-DK" dirty="0" smtClean="0"/>
          </a:p>
          <a:p>
            <a:pPr eaLnBrk="1" hangingPunct="1">
              <a:lnSpc>
                <a:spcPct val="90000"/>
              </a:lnSpc>
              <a:spcBef>
                <a:spcPct val="0"/>
              </a:spcBef>
            </a:pPr>
            <a:endParaRPr lang="en-US" dirty="0" smtClean="0"/>
          </a:p>
          <a:p>
            <a:pPr eaLnBrk="1" hangingPunct="1">
              <a:lnSpc>
                <a:spcPct val="90000"/>
              </a:lnSpc>
              <a:spcBef>
                <a:spcPct val="0"/>
              </a:spcBef>
            </a:pPr>
            <a:r>
              <a:rPr lang="en-US" dirty="0" smtClean="0"/>
              <a:t>JC-1 can </a:t>
            </a:r>
            <a:r>
              <a:rPr lang="en-US" dirty="0" err="1" smtClean="0"/>
              <a:t>fluorescece</a:t>
            </a:r>
            <a:r>
              <a:rPr lang="en-US" dirty="0" smtClean="0"/>
              <a:t> either red or green. In healthy cells with high membrane potential JC-1 accumulates in the mitochondria. This leads to formation of red aggregates</a:t>
            </a:r>
          </a:p>
          <a:p>
            <a:pPr eaLnBrk="1" hangingPunct="1">
              <a:lnSpc>
                <a:spcPct val="90000"/>
              </a:lnSpc>
              <a:spcBef>
                <a:spcPct val="0"/>
              </a:spcBef>
            </a:pPr>
            <a:endParaRPr lang="en-US" dirty="0" smtClean="0"/>
          </a:p>
          <a:p>
            <a:pPr eaLnBrk="1" hangingPunct="1">
              <a:lnSpc>
                <a:spcPct val="90000"/>
              </a:lnSpc>
              <a:spcBef>
                <a:spcPct val="0"/>
              </a:spcBef>
            </a:pPr>
            <a:r>
              <a:rPr lang="en-US" dirty="0" smtClean="0"/>
              <a:t>In apoptotic cells with low membrane potential JC-1 </a:t>
            </a:r>
            <a:r>
              <a:rPr lang="en-US" dirty="0" err="1" smtClean="0"/>
              <a:t>localises</a:t>
            </a:r>
            <a:r>
              <a:rPr lang="en-US" dirty="0" smtClean="0"/>
              <a:t> to the </a:t>
            </a:r>
            <a:r>
              <a:rPr lang="en-US" dirty="0" err="1" smtClean="0"/>
              <a:t>cytosol</a:t>
            </a:r>
            <a:r>
              <a:rPr lang="en-US" dirty="0" smtClean="0"/>
              <a:t> in its green </a:t>
            </a:r>
            <a:r>
              <a:rPr lang="en-US" dirty="0" err="1" smtClean="0"/>
              <a:t>monomeric</a:t>
            </a:r>
            <a:r>
              <a:rPr lang="en-US" dirty="0" smtClean="0"/>
              <a:t> form.  </a:t>
            </a:r>
          </a:p>
          <a:p>
            <a:pPr eaLnBrk="1" hangingPunct="1">
              <a:lnSpc>
                <a:spcPct val="90000"/>
              </a:lnSpc>
              <a:spcBef>
                <a:spcPct val="0"/>
              </a:spcBef>
            </a:pPr>
            <a:endParaRPr lang="en-US" dirty="0" smtClean="0"/>
          </a:p>
          <a:p>
            <a:pPr eaLnBrk="1" hangingPunct="1">
              <a:lnSpc>
                <a:spcPct val="90000"/>
              </a:lnSpc>
              <a:spcBef>
                <a:spcPct val="0"/>
              </a:spcBef>
            </a:pPr>
            <a:r>
              <a:rPr lang="en-US" dirty="0" smtClean="0"/>
              <a:t>Hence, healthy cells is dominantly red whereas apoptotic cells a dominantly green.</a:t>
            </a:r>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endParaRPr lang="en-US" dirty="0" smtClean="0"/>
          </a:p>
          <a:p>
            <a:pPr eaLnBrk="1" hangingPunct="1">
              <a:lnSpc>
                <a:spcPct val="90000"/>
              </a:lnSpc>
              <a:spcBef>
                <a:spcPct val="0"/>
              </a:spcBef>
            </a:pPr>
            <a:r>
              <a:rPr lang="en-US" dirty="0" smtClean="0"/>
              <a:t>A very early event in apoptosis is collapse of the electrochemical gradient across the mitochondrial membrane followed by uncoupling of the respiratory chain. In order to distinguish healthy and apoptotic cells a simple assay based on this phenomenon is to stain the cells using cationic dyes such as 5,5',6,6'-tetrachloro-1,1',3,3'-tetraethylbenzimidazolcarbocyanine iodide (JC-1) or </a:t>
            </a:r>
            <a:r>
              <a:rPr lang="en-US" dirty="0" err="1" smtClean="0"/>
              <a:t>tetramethylrhodamine</a:t>
            </a:r>
            <a:r>
              <a:rPr lang="en-US" dirty="0" smtClean="0"/>
              <a:t> methyl ester </a:t>
            </a:r>
            <a:r>
              <a:rPr lang="en-US" dirty="0" err="1" smtClean="0"/>
              <a:t>perchlorate</a:t>
            </a:r>
            <a:r>
              <a:rPr lang="en-US" dirty="0" smtClean="0"/>
              <a:t> or other compounds which fluoresces differently in the two populations. E.g. is JC-1 in healthy, non-apoptotic cells found in the mitochondrial matrix where it forms red fluorescent aggregates. However, in the event of a fall in the mitochondrial membrane potential (e.g. in connection to apoptosis) the dye returns to its </a:t>
            </a:r>
            <a:r>
              <a:rPr lang="en-US" dirty="0" err="1" smtClean="0"/>
              <a:t>monomeric</a:t>
            </a:r>
            <a:r>
              <a:rPr lang="en-US" dirty="0" smtClean="0"/>
              <a:t> form which is associated with a large emission shift to green.</a:t>
            </a:r>
            <a:r>
              <a:rPr lang="da-DK" dirty="0" smtClean="0"/>
              <a:t> </a:t>
            </a:r>
            <a:r>
              <a:rPr lang="en-US" dirty="0" smtClean="0"/>
              <a:t>For the analysis of changes in mitochondrial membrane potential and hence apoptosis, the cells are incubated with the chosen cationic dye (e.g. JC-1) and analyzed at relevant wave lengths using NC-3000. If e.g. using JC-1 the shift from red to green are </a:t>
            </a:r>
            <a:r>
              <a:rPr lang="en-US" dirty="0" err="1" smtClean="0"/>
              <a:t>quantitated</a:t>
            </a:r>
            <a:r>
              <a:rPr lang="en-US" dirty="0" smtClean="0"/>
              <a:t> in order to determine the apoptotic cell population. A cell impermeable DNA stain (like DAPI) can be included to stain necrotic cells.</a:t>
            </a:r>
          </a:p>
          <a:p>
            <a:pPr eaLnBrk="1" hangingPunct="1">
              <a:lnSpc>
                <a:spcPct val="90000"/>
              </a:lnSpc>
              <a:spcBef>
                <a:spcPct val="0"/>
              </a:spcBef>
            </a:pPr>
            <a:endParaRPr lang="en-US" dirty="0" smtClean="0"/>
          </a:p>
          <a:p>
            <a:pPr eaLnBrk="1" hangingPunct="1">
              <a:lnSpc>
                <a:spcPct val="90000"/>
              </a:lnSpc>
              <a:spcBef>
                <a:spcPct val="0"/>
              </a:spcBef>
            </a:pPr>
            <a:r>
              <a:rPr lang="da-DK" dirty="0" smtClean="0"/>
              <a:t>Mitochondrial </a:t>
            </a:r>
            <a:r>
              <a:rPr lang="da-DK" dirty="0" err="1" smtClean="0"/>
              <a:t>membrane</a:t>
            </a:r>
            <a:r>
              <a:rPr lang="da-DK" dirty="0" smtClean="0"/>
              <a:t> potential, </a:t>
            </a:r>
            <a:r>
              <a:rPr lang="da-DK" dirty="0" err="1" smtClean="0"/>
              <a:t>Δψm</a:t>
            </a:r>
            <a:r>
              <a:rPr lang="da-DK" dirty="0" smtClean="0"/>
              <a:t>, is an </a:t>
            </a:r>
            <a:r>
              <a:rPr lang="da-DK" dirty="0" err="1" smtClean="0"/>
              <a:t>important</a:t>
            </a:r>
            <a:r>
              <a:rPr lang="da-DK" dirty="0" smtClean="0"/>
              <a:t> parameter of </a:t>
            </a:r>
            <a:r>
              <a:rPr lang="da-DK" dirty="0" err="1" smtClean="0"/>
              <a:t>mitochondrial</a:t>
            </a:r>
            <a:r>
              <a:rPr lang="da-DK" dirty="0" smtClean="0"/>
              <a:t> </a:t>
            </a:r>
            <a:r>
              <a:rPr lang="da-DK" dirty="0" err="1" smtClean="0"/>
              <a:t>function</a:t>
            </a:r>
            <a:r>
              <a:rPr lang="da-DK" dirty="0" smtClean="0"/>
              <a:t> </a:t>
            </a:r>
            <a:r>
              <a:rPr lang="da-DK" dirty="0" err="1" smtClean="0"/>
              <a:t>used</a:t>
            </a:r>
            <a:r>
              <a:rPr lang="da-DK" dirty="0" smtClean="0"/>
              <a:t> as an </a:t>
            </a:r>
            <a:r>
              <a:rPr lang="da-DK" dirty="0" err="1" smtClean="0"/>
              <a:t>indicator</a:t>
            </a:r>
            <a:r>
              <a:rPr lang="da-DK" dirty="0" smtClean="0"/>
              <a:t> of </a:t>
            </a:r>
            <a:r>
              <a:rPr lang="da-DK" dirty="0" err="1" smtClean="0"/>
              <a:t>cell</a:t>
            </a:r>
            <a:r>
              <a:rPr lang="da-DK" dirty="0" smtClean="0"/>
              <a:t> </a:t>
            </a:r>
            <a:r>
              <a:rPr lang="da-DK" dirty="0" err="1" smtClean="0"/>
              <a:t>health</a:t>
            </a:r>
            <a:r>
              <a:rPr lang="da-DK" dirty="0" smtClean="0"/>
              <a:t>. JC-1 is a </a:t>
            </a:r>
            <a:r>
              <a:rPr lang="da-DK" dirty="0" err="1" smtClean="0"/>
              <a:t>lipophilic</a:t>
            </a:r>
            <a:r>
              <a:rPr lang="da-DK" dirty="0" smtClean="0"/>
              <a:t>, </a:t>
            </a:r>
            <a:r>
              <a:rPr lang="da-DK" dirty="0" err="1" smtClean="0"/>
              <a:t>cationic</a:t>
            </a:r>
            <a:r>
              <a:rPr lang="da-DK" dirty="0" smtClean="0"/>
              <a:t> </a:t>
            </a:r>
            <a:r>
              <a:rPr lang="da-DK" dirty="0" err="1" smtClean="0"/>
              <a:t>dye</a:t>
            </a:r>
            <a:r>
              <a:rPr lang="da-DK" dirty="0" smtClean="0"/>
              <a:t> </a:t>
            </a:r>
            <a:r>
              <a:rPr lang="da-DK" dirty="0" err="1" smtClean="0"/>
              <a:t>that</a:t>
            </a:r>
            <a:r>
              <a:rPr lang="da-DK" dirty="0" smtClean="0"/>
              <a:t> </a:t>
            </a:r>
            <a:r>
              <a:rPr lang="da-DK" dirty="0" err="1" smtClean="0"/>
              <a:t>can</a:t>
            </a:r>
            <a:r>
              <a:rPr lang="da-DK" dirty="0" smtClean="0"/>
              <a:t> </a:t>
            </a:r>
            <a:r>
              <a:rPr lang="da-DK" dirty="0" err="1" smtClean="0"/>
              <a:t>selectively</a:t>
            </a:r>
            <a:r>
              <a:rPr lang="da-DK" dirty="0" smtClean="0"/>
              <a:t> </a:t>
            </a:r>
            <a:r>
              <a:rPr lang="da-DK" dirty="0" err="1" smtClean="0"/>
              <a:t>enter</a:t>
            </a:r>
            <a:r>
              <a:rPr lang="da-DK" dirty="0" smtClean="0"/>
              <a:t> </a:t>
            </a:r>
            <a:r>
              <a:rPr lang="da-DK" dirty="0" err="1" smtClean="0"/>
              <a:t>into</a:t>
            </a:r>
            <a:r>
              <a:rPr lang="da-DK" dirty="0" smtClean="0"/>
              <a:t> </a:t>
            </a:r>
            <a:r>
              <a:rPr lang="da-DK" dirty="0" err="1" smtClean="0"/>
              <a:t>mitochondria</a:t>
            </a:r>
            <a:r>
              <a:rPr lang="da-DK" dirty="0" smtClean="0"/>
              <a:t> and </a:t>
            </a:r>
            <a:r>
              <a:rPr lang="da-DK" dirty="0" err="1" smtClean="0"/>
              <a:t>reversibly</a:t>
            </a:r>
            <a:r>
              <a:rPr lang="da-DK" dirty="0" smtClean="0"/>
              <a:t> </a:t>
            </a:r>
            <a:r>
              <a:rPr lang="da-DK" dirty="0" err="1" smtClean="0"/>
              <a:t>change</a:t>
            </a:r>
            <a:r>
              <a:rPr lang="da-DK" dirty="0" smtClean="0"/>
              <a:t> </a:t>
            </a:r>
            <a:r>
              <a:rPr lang="da-DK" dirty="0" err="1" smtClean="0"/>
              <a:t>color</a:t>
            </a:r>
            <a:r>
              <a:rPr lang="da-DK" dirty="0" smtClean="0"/>
              <a:t> from green to red as the </a:t>
            </a:r>
            <a:r>
              <a:rPr lang="da-DK" dirty="0" err="1" smtClean="0"/>
              <a:t>membrane</a:t>
            </a:r>
            <a:r>
              <a:rPr lang="da-DK" dirty="0" smtClean="0"/>
              <a:t> potential </a:t>
            </a:r>
            <a:r>
              <a:rPr lang="da-DK" dirty="0" err="1" smtClean="0"/>
              <a:t>increases</a:t>
            </a:r>
            <a:r>
              <a:rPr lang="da-DK" dirty="0" smtClean="0"/>
              <a:t>. In </a:t>
            </a:r>
            <a:r>
              <a:rPr lang="da-DK" dirty="0" err="1" smtClean="0"/>
              <a:t>healthy</a:t>
            </a:r>
            <a:r>
              <a:rPr lang="da-DK" dirty="0" smtClean="0"/>
              <a:t> </a:t>
            </a:r>
            <a:r>
              <a:rPr lang="da-DK" dirty="0" err="1" smtClean="0"/>
              <a:t>cells</a:t>
            </a:r>
            <a:r>
              <a:rPr lang="da-DK" dirty="0" smtClean="0"/>
              <a:t> </a:t>
            </a:r>
            <a:r>
              <a:rPr lang="da-DK" dirty="0" err="1" smtClean="0"/>
              <a:t>with</a:t>
            </a:r>
            <a:r>
              <a:rPr lang="da-DK" dirty="0" smtClean="0"/>
              <a:t> </a:t>
            </a:r>
            <a:r>
              <a:rPr lang="da-DK" dirty="0" err="1" smtClean="0"/>
              <a:t>high</a:t>
            </a:r>
            <a:r>
              <a:rPr lang="da-DK" dirty="0" smtClean="0"/>
              <a:t> </a:t>
            </a:r>
            <a:r>
              <a:rPr lang="da-DK" dirty="0" err="1" smtClean="0"/>
              <a:t>mitochondrial</a:t>
            </a:r>
            <a:r>
              <a:rPr lang="da-DK" dirty="0" smtClean="0"/>
              <a:t> </a:t>
            </a:r>
            <a:r>
              <a:rPr lang="da-DK" dirty="0" err="1" smtClean="0"/>
              <a:t>Δψm</a:t>
            </a:r>
            <a:r>
              <a:rPr lang="da-DK" dirty="0" smtClean="0"/>
              <a:t>, JC-1 </a:t>
            </a:r>
            <a:r>
              <a:rPr lang="da-DK" dirty="0" err="1" smtClean="0"/>
              <a:t>spontaneously</a:t>
            </a:r>
            <a:r>
              <a:rPr lang="da-DK" dirty="0" smtClean="0"/>
              <a:t> forms </a:t>
            </a:r>
            <a:r>
              <a:rPr lang="da-DK" dirty="0" err="1" smtClean="0"/>
              <a:t>complexes</a:t>
            </a:r>
            <a:r>
              <a:rPr lang="da-DK" dirty="0" smtClean="0"/>
              <a:t> </a:t>
            </a:r>
            <a:r>
              <a:rPr lang="da-DK" dirty="0" err="1" smtClean="0"/>
              <a:t>known</a:t>
            </a:r>
            <a:r>
              <a:rPr lang="da-DK" dirty="0" smtClean="0"/>
              <a:t> as </a:t>
            </a:r>
            <a:r>
              <a:rPr lang="da-DK" dirty="0" err="1" smtClean="0"/>
              <a:t>J-aggregates</a:t>
            </a:r>
            <a:r>
              <a:rPr lang="da-DK" dirty="0" smtClean="0"/>
              <a:t> </a:t>
            </a:r>
            <a:r>
              <a:rPr lang="da-DK" dirty="0" err="1" smtClean="0"/>
              <a:t>with</a:t>
            </a:r>
            <a:r>
              <a:rPr lang="da-DK" dirty="0" smtClean="0"/>
              <a:t> intense red </a:t>
            </a:r>
            <a:r>
              <a:rPr lang="da-DK" dirty="0" err="1" smtClean="0"/>
              <a:t>fluorescence</a:t>
            </a:r>
            <a:r>
              <a:rPr lang="da-DK" dirty="0" smtClean="0"/>
              <a:t>. </a:t>
            </a:r>
            <a:r>
              <a:rPr lang="da-DK" dirty="0" err="1" smtClean="0"/>
              <a:t>On</a:t>
            </a:r>
            <a:r>
              <a:rPr lang="da-DK" dirty="0" smtClean="0"/>
              <a:t> the </a:t>
            </a:r>
            <a:r>
              <a:rPr lang="da-DK" dirty="0" err="1" smtClean="0"/>
              <a:t>other</a:t>
            </a:r>
            <a:r>
              <a:rPr lang="da-DK" dirty="0" smtClean="0"/>
              <a:t> </a:t>
            </a:r>
            <a:r>
              <a:rPr lang="da-DK" dirty="0" err="1" smtClean="0"/>
              <a:t>hand</a:t>
            </a:r>
            <a:r>
              <a:rPr lang="da-DK" dirty="0" smtClean="0"/>
              <a:t>, in </a:t>
            </a:r>
            <a:r>
              <a:rPr lang="da-DK" dirty="0" err="1" smtClean="0"/>
              <a:t>apoptotic</a:t>
            </a:r>
            <a:r>
              <a:rPr lang="da-DK" dirty="0" smtClean="0"/>
              <a:t> </a:t>
            </a:r>
            <a:r>
              <a:rPr lang="da-DK" dirty="0" err="1" smtClean="0"/>
              <a:t>or</a:t>
            </a:r>
            <a:r>
              <a:rPr lang="da-DK" dirty="0" smtClean="0"/>
              <a:t> </a:t>
            </a:r>
            <a:r>
              <a:rPr lang="da-DK" dirty="0" err="1" smtClean="0"/>
              <a:t>unhealthy</a:t>
            </a:r>
            <a:r>
              <a:rPr lang="da-DK" dirty="0" smtClean="0"/>
              <a:t> </a:t>
            </a:r>
            <a:r>
              <a:rPr lang="da-DK" dirty="0" err="1" smtClean="0"/>
              <a:t>cells</a:t>
            </a:r>
            <a:r>
              <a:rPr lang="da-DK" dirty="0" smtClean="0"/>
              <a:t> </a:t>
            </a:r>
            <a:r>
              <a:rPr lang="da-DK" dirty="0" err="1" smtClean="0"/>
              <a:t>with</a:t>
            </a:r>
            <a:r>
              <a:rPr lang="da-DK" dirty="0" smtClean="0"/>
              <a:t> </a:t>
            </a:r>
            <a:r>
              <a:rPr lang="da-DK" dirty="0" err="1" smtClean="0"/>
              <a:t>low</a:t>
            </a:r>
            <a:r>
              <a:rPr lang="da-DK" dirty="0" smtClean="0"/>
              <a:t> </a:t>
            </a:r>
            <a:r>
              <a:rPr lang="da-DK" dirty="0" err="1" smtClean="0"/>
              <a:t>Δψm</a:t>
            </a:r>
            <a:r>
              <a:rPr lang="da-DK" dirty="0" smtClean="0"/>
              <a:t>, JC-1 </a:t>
            </a:r>
            <a:r>
              <a:rPr lang="da-DK" dirty="0" err="1" smtClean="0"/>
              <a:t>remains</a:t>
            </a:r>
            <a:r>
              <a:rPr lang="da-DK" dirty="0" smtClean="0"/>
              <a:t> in the </a:t>
            </a:r>
            <a:r>
              <a:rPr lang="da-DK" dirty="0" err="1" smtClean="0"/>
              <a:t>monomeric</a:t>
            </a:r>
            <a:r>
              <a:rPr lang="da-DK" dirty="0" smtClean="0"/>
              <a:t> form, </a:t>
            </a:r>
            <a:r>
              <a:rPr lang="da-DK" dirty="0" err="1" smtClean="0"/>
              <a:t>which</a:t>
            </a:r>
            <a:r>
              <a:rPr lang="da-DK" dirty="0" smtClean="0"/>
              <a:t> shows </a:t>
            </a:r>
            <a:r>
              <a:rPr lang="da-DK" dirty="0" err="1" smtClean="0"/>
              <a:t>only</a:t>
            </a:r>
            <a:r>
              <a:rPr lang="da-DK" dirty="0" smtClean="0"/>
              <a:t> green </a:t>
            </a:r>
            <a:r>
              <a:rPr lang="da-DK" dirty="0" err="1" smtClean="0"/>
              <a:t>fluorescence</a:t>
            </a:r>
            <a:r>
              <a:rPr lang="da-DK" dirty="0" smtClean="0"/>
              <a:t>. </a:t>
            </a:r>
          </a:p>
          <a:p>
            <a:pPr eaLnBrk="1" hangingPunct="1">
              <a:lnSpc>
                <a:spcPct val="90000"/>
              </a:lnSpc>
              <a:spcBef>
                <a:spcPct val="0"/>
              </a:spcBef>
            </a:pPr>
            <a:endParaRPr lang="da-DK" dirty="0" smtClean="0"/>
          </a:p>
          <a:p>
            <a:endParaRPr lang="en-US" dirty="0"/>
          </a:p>
        </p:txBody>
      </p:sp>
      <p:sp>
        <p:nvSpPr>
          <p:cNvPr id="4" name="Pladsholder til diasnummer 3"/>
          <p:cNvSpPr>
            <a:spLocks noGrp="1"/>
          </p:cNvSpPr>
          <p:nvPr>
            <p:ph type="sldNum" sz="quarter" idx="10"/>
          </p:nvPr>
        </p:nvSpPr>
        <p:spPr/>
        <p:txBody>
          <a:bodyPr/>
          <a:lstStyle/>
          <a:p>
            <a:fld id="{41860AD9-4225-4A5D-AD1E-25736C6FF4B9}"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Jurkat</a:t>
            </a:r>
            <a:r>
              <a:rPr lang="en-US" sz="1200" kern="1200" baseline="0" dirty="0" smtClean="0">
                <a:solidFill>
                  <a:schemeClr val="tx1"/>
                </a:solidFill>
                <a:latin typeface="+mn-lt"/>
                <a:ea typeface="+mn-ea"/>
                <a:cs typeface="+mn-cs"/>
              </a:rPr>
              <a:t> cells were grown in the absence (upper row) or in the presence (lower row) of </a:t>
            </a:r>
            <a:r>
              <a:rPr lang="en-US" sz="1200" kern="1200" baseline="0" dirty="0" err="1" smtClean="0">
                <a:solidFill>
                  <a:schemeClr val="tx1"/>
                </a:solidFill>
                <a:latin typeface="+mn-lt"/>
                <a:ea typeface="+mn-ea"/>
                <a:cs typeface="+mn-cs"/>
              </a:rPr>
              <a:t>camptothecin</a:t>
            </a:r>
            <a:r>
              <a:rPr lang="en-US" sz="1200" kern="1200" baseline="0" dirty="0" smtClean="0">
                <a:solidFill>
                  <a:schemeClr val="tx1"/>
                </a:solidFill>
                <a:latin typeface="+mn-lt"/>
                <a:ea typeface="+mn-ea"/>
                <a:cs typeface="+mn-cs"/>
              </a:rPr>
              <a:t> (CPT). Cells were stained with JC-1 and DAPI and </a:t>
            </a:r>
            <a:r>
              <a:rPr lang="en-US" sz="1200" kern="1200" baseline="0" dirty="0" err="1" smtClean="0">
                <a:solidFill>
                  <a:schemeClr val="tx1"/>
                </a:solidFill>
                <a:latin typeface="+mn-lt"/>
                <a:ea typeface="+mn-ea"/>
                <a:cs typeface="+mn-cs"/>
              </a:rPr>
              <a:t>analysed</a:t>
            </a:r>
            <a:r>
              <a:rPr lang="en-US" sz="1200" kern="1200" baseline="0" dirty="0" smtClean="0">
                <a:solidFill>
                  <a:schemeClr val="tx1"/>
                </a:solidFill>
                <a:latin typeface="+mn-lt"/>
                <a:ea typeface="+mn-ea"/>
                <a:cs typeface="+mn-cs"/>
              </a:rPr>
              <a:t> using the Mitochondrial Potential Assay and a NucleoCounter® NC-3000™.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Scatter plots and histograms were obtained from the NucleoView® NC-3000™ software. Polygons and markers in the displayed plots were used to demarcate the various cell populations. In this example untreated cells are 9% depolarized/apoptotic whereas CPT-treated cells are 61% depolarized/apoptotic. </a:t>
            </a:r>
            <a:endParaRPr lang="da-DK" dirty="0"/>
          </a:p>
        </p:txBody>
      </p:sp>
      <p:sp>
        <p:nvSpPr>
          <p:cNvPr id="4" name="Pladsholder til diasnummer 3"/>
          <p:cNvSpPr>
            <a:spLocks noGrp="1"/>
          </p:cNvSpPr>
          <p:nvPr>
            <p:ph type="sldNum" sz="quarter" idx="10"/>
          </p:nvPr>
        </p:nvSpPr>
        <p:spPr/>
        <p:txBody>
          <a:bodyPr/>
          <a:lstStyle/>
          <a:p>
            <a:fld id="{CD0F389C-026B-4E7D-B06A-27D756F350D4}"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sz="1200" kern="1200" baseline="0" dirty="0" smtClean="0">
                <a:solidFill>
                  <a:schemeClr val="tx1"/>
                </a:solidFill>
                <a:latin typeface="+mn-lt"/>
                <a:ea typeface="+mn-ea"/>
                <a:cs typeface="+mn-cs"/>
              </a:rPr>
              <a:t>Using fluorescence microscopy and image analysis the NucleoCounter® NC-3000™ system automates detection of apoptotic cells based on phosphatidylserine externalization. Cells are stained with Hoechst 33342, PI and FITC labeled Annexin V. </a:t>
            </a:r>
          </a:p>
          <a:p>
            <a:endParaRPr lang="da-DK"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Hoechst 33342 stains the total cell population, while </a:t>
            </a:r>
            <a:r>
              <a:rPr lang="en-US" sz="1200" kern="1200" baseline="0" dirty="0" err="1" smtClean="0">
                <a:solidFill>
                  <a:schemeClr val="tx1"/>
                </a:solidFill>
                <a:latin typeface="+mn-lt"/>
                <a:ea typeface="+mn-ea"/>
                <a:cs typeface="+mn-cs"/>
              </a:rPr>
              <a:t>Annexin</a:t>
            </a:r>
            <a:r>
              <a:rPr lang="en-US" sz="1200" kern="1200" baseline="0" dirty="0" smtClean="0">
                <a:solidFill>
                  <a:schemeClr val="tx1"/>
                </a:solidFill>
                <a:latin typeface="+mn-lt"/>
                <a:ea typeface="+mn-ea"/>
                <a:cs typeface="+mn-cs"/>
              </a:rPr>
              <a:t> V stains apoptotic and necrotic cells. Early apoptotic cells exclude PI, while late stage apoptotic and necrotic cells stain positively for both </a:t>
            </a:r>
            <a:r>
              <a:rPr lang="en-US" sz="1200" kern="1200" baseline="0" dirty="0" err="1" smtClean="0">
                <a:solidFill>
                  <a:schemeClr val="tx1"/>
                </a:solidFill>
                <a:latin typeface="+mn-lt"/>
                <a:ea typeface="+mn-ea"/>
                <a:cs typeface="+mn-cs"/>
              </a:rPr>
              <a:t>Annexin</a:t>
            </a:r>
            <a:r>
              <a:rPr lang="en-US" sz="1200" kern="1200" baseline="0" dirty="0" smtClean="0">
                <a:solidFill>
                  <a:schemeClr val="tx1"/>
                </a:solidFill>
                <a:latin typeface="+mn-lt"/>
                <a:ea typeface="+mn-ea"/>
                <a:cs typeface="+mn-cs"/>
              </a:rPr>
              <a:t> V and PI. </a:t>
            </a:r>
            <a:endParaRPr lang="da-DK" dirty="0"/>
          </a:p>
        </p:txBody>
      </p:sp>
      <p:sp>
        <p:nvSpPr>
          <p:cNvPr id="4" name="Slide Number Placeholder 3"/>
          <p:cNvSpPr>
            <a:spLocks noGrp="1"/>
          </p:cNvSpPr>
          <p:nvPr>
            <p:ph type="sldNum" sz="quarter" idx="10"/>
          </p:nvPr>
        </p:nvSpPr>
        <p:spPr/>
        <p:txBody>
          <a:bodyPr/>
          <a:lstStyle/>
          <a:p>
            <a:fld id="{FD3BD6C8-E046-49CA-8E5C-6D00506F4802}" type="slidenum">
              <a:rPr lang="da-DK" smtClean="0"/>
              <a:pPr/>
              <a:t>18</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sz="1200" kern="1200" baseline="0" dirty="0" smtClean="0">
                <a:solidFill>
                  <a:schemeClr val="tx1"/>
                </a:solidFill>
                <a:latin typeface="+mn-lt"/>
                <a:ea typeface="+mn-ea"/>
                <a:cs typeface="+mn-cs"/>
              </a:rPr>
              <a:t>Using fluorescence microscopy and image analysis, the NucleoCounter® NC-3000™ system automates detection of apoptotic cells based on caspase activity. Cells are stained with Hoechst 33342, PI and carboxyfluorescein labeled FLICA reagent. </a:t>
            </a:r>
          </a:p>
          <a:p>
            <a:endParaRPr lang="da-DK"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total cell population is stained with Hoechst 33342, while early apoptotic and late apoptotic/necrotic cells are stained with </a:t>
            </a:r>
            <a:r>
              <a:rPr lang="en-US" sz="1200" kern="1200" baseline="0" dirty="0" err="1" smtClean="0">
                <a:solidFill>
                  <a:schemeClr val="tx1"/>
                </a:solidFill>
                <a:latin typeface="+mn-lt"/>
                <a:ea typeface="+mn-ea"/>
                <a:cs typeface="+mn-cs"/>
              </a:rPr>
              <a:t>carboxyfluorescein</a:t>
            </a:r>
            <a:r>
              <a:rPr lang="en-US" sz="1200" kern="1200" baseline="0" dirty="0" smtClean="0">
                <a:solidFill>
                  <a:schemeClr val="tx1"/>
                </a:solidFill>
                <a:latin typeface="+mn-lt"/>
                <a:ea typeface="+mn-ea"/>
                <a:cs typeface="+mn-cs"/>
              </a:rPr>
              <a:t> labeled FLICA reagent and PI, respectively. </a:t>
            </a:r>
            <a:endParaRPr lang="da-DK" dirty="0"/>
          </a:p>
        </p:txBody>
      </p:sp>
      <p:sp>
        <p:nvSpPr>
          <p:cNvPr id="4" name="Slide Number Placeholder 3"/>
          <p:cNvSpPr>
            <a:spLocks noGrp="1"/>
          </p:cNvSpPr>
          <p:nvPr>
            <p:ph type="sldNum" sz="quarter" idx="10"/>
          </p:nvPr>
        </p:nvSpPr>
        <p:spPr/>
        <p:txBody>
          <a:bodyPr/>
          <a:lstStyle/>
          <a:p>
            <a:fld id="{FD3BD6C8-E046-49CA-8E5C-6D00506F4802}" type="slidenum">
              <a:rPr lang="da-DK" smtClean="0"/>
              <a:pPr/>
              <a:t>19</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69000"/>
              <a:buFontTx/>
              <a:buBlip>
                <a:blip r:embed="rId2"/>
              </a:buBlip>
              <a:defRPr/>
            </a:lvl1pPr>
            <a:lvl2pPr>
              <a:buSzPct val="69000"/>
              <a:buFontTx/>
              <a:buBlip>
                <a:blip r:embed="rId2"/>
              </a:buBlip>
              <a:defRPr/>
            </a:lvl2pPr>
            <a:lvl3pPr>
              <a:buSzPct val="69000"/>
              <a:buFontTx/>
              <a:buBlip>
                <a:blip r:embed="rId2"/>
              </a:buBlip>
              <a:defRPr/>
            </a:lvl3pPr>
            <a:lvl4pPr>
              <a:buSzPct val="69000"/>
              <a:buFontTx/>
              <a:buBlip>
                <a:blip r:embed="rId2"/>
              </a:buBlip>
              <a:defRPr/>
            </a:lvl4pPr>
            <a:lvl5pPr>
              <a:buSzPct val="6900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16832"/>
            <a:ext cx="4038600" cy="374441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16832"/>
            <a:ext cx="4038600" cy="3744416"/>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email">
            <a:lum/>
          </a:blip>
          <a:srcRect/>
          <a:stretch>
            <a:fillRect/>
          </a:stretch>
        </a:blipFill>
        <a:effectLst/>
      </p:bgPr>
    </p:bg>
    <p:spTree>
      <p:nvGrpSpPr>
        <p:cNvPr id="1" name=""/>
        <p:cNvGrpSpPr/>
        <p:nvPr/>
      </p:nvGrpSpPr>
      <p:grpSpPr>
        <a:xfrm>
          <a:off x="0" y="0"/>
          <a:ext cx="0" cy="0"/>
          <a:chOff x="0" y="0"/>
          <a:chExt cx="0" cy="0"/>
        </a:xfrm>
      </p:grpSpPr>
      <p:pic>
        <p:nvPicPr>
          <p:cNvPr id="28675" name="Picture 3" descr="P:\Sales &amp; Marketing NY VERSION\98. MARKETING generelt\01. Picture Databank (logos, instruments, general etc.)\01. Logos ChemoMetec\Backgrounds Presentations\baggrund_pres_NC-3000.png"/>
          <p:cNvPicPr>
            <a:picLocks noChangeAspect="1" noChangeArrowheads="1"/>
          </p:cNvPicPr>
          <p:nvPr userDrawn="1"/>
        </p:nvPicPr>
        <p:blipFill>
          <a:blip r:embed="rId9" cstate="print"/>
          <a:srcRect/>
          <a:stretch>
            <a:fillRect/>
          </a:stretch>
        </p:blipFill>
        <p:spPr bwMode="auto">
          <a:xfrm>
            <a:off x="0" y="0"/>
            <a:ext cx="9144000" cy="6858000"/>
          </a:xfrm>
          <a:prstGeom prst="rect">
            <a:avLst/>
          </a:prstGeom>
          <a:noFill/>
        </p:spPr>
      </p:pic>
      <p:sp>
        <p:nvSpPr>
          <p:cNvPr id="1026" name="Rectangle 8"/>
          <p:cNvSpPr>
            <a:spLocks noGrp="1" noChangeArrowheads="1"/>
          </p:cNvSpPr>
          <p:nvPr>
            <p:ph type="title"/>
          </p:nvPr>
        </p:nvSpPr>
        <p:spPr bwMode="auto">
          <a:xfrm>
            <a:off x="457200" y="1124744"/>
            <a:ext cx="8229600" cy="647700"/>
          </a:xfrm>
          <a:prstGeom prst="rect">
            <a:avLst/>
          </a:prstGeom>
          <a:noFill/>
          <a:ln w="9525">
            <a:noFill/>
            <a:miter lim="800000"/>
            <a:headEnd/>
            <a:tailEnd/>
          </a:ln>
        </p:spPr>
        <p:txBody>
          <a:bodyPr vert="horz" wrap="square" lIns="91440" tIns="0" rIns="91440" bIns="45720" numCol="1" anchor="ctr" anchorCtr="0" compatLnSpc="1">
            <a:prstTxWarp prst="textNoShape">
              <a:avLst/>
            </a:prstTxWarp>
          </a:bodyPr>
          <a:lstStyle/>
          <a:p>
            <a:pPr lvl="0"/>
            <a:r>
              <a:rPr lang="da-DK" dirty="0" smtClean="0"/>
              <a:t>Klik for at redigere titeltypografi i masteren fgffdgd</a:t>
            </a:r>
          </a:p>
        </p:txBody>
      </p:sp>
      <p:sp>
        <p:nvSpPr>
          <p:cNvPr id="1027" name="Rectangle 9"/>
          <p:cNvSpPr>
            <a:spLocks noGrp="1" noChangeArrowheads="1"/>
          </p:cNvSpPr>
          <p:nvPr>
            <p:ph type="body" idx="1"/>
          </p:nvPr>
        </p:nvSpPr>
        <p:spPr bwMode="auto">
          <a:xfrm>
            <a:off x="457200" y="1988840"/>
            <a:ext cx="8229600" cy="36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txStyles>
    <p:titleStyle>
      <a:lvl1pPr algn="l" rtl="0" eaLnBrk="1" fontAlgn="base" hangingPunct="1">
        <a:spcBef>
          <a:spcPct val="0"/>
        </a:spcBef>
        <a:spcAft>
          <a:spcPct val="0"/>
        </a:spcAft>
        <a:defRPr sz="2400" b="1">
          <a:solidFill>
            <a:srgbClr val="041E3D"/>
          </a:solidFill>
          <a:latin typeface="+mj-lt"/>
          <a:ea typeface="+mj-ea"/>
          <a:cs typeface="+mj-cs"/>
        </a:defRPr>
      </a:lvl1pPr>
      <a:lvl2pPr algn="l" rtl="0" eaLnBrk="1" fontAlgn="base" hangingPunct="1">
        <a:spcBef>
          <a:spcPct val="0"/>
        </a:spcBef>
        <a:spcAft>
          <a:spcPct val="0"/>
        </a:spcAft>
        <a:defRPr sz="2400" b="1">
          <a:solidFill>
            <a:srgbClr val="041E3D"/>
          </a:solidFill>
          <a:latin typeface="Calibri" pitchFamily="-106" charset="0"/>
        </a:defRPr>
      </a:lvl2pPr>
      <a:lvl3pPr algn="l" rtl="0" eaLnBrk="1" fontAlgn="base" hangingPunct="1">
        <a:spcBef>
          <a:spcPct val="0"/>
        </a:spcBef>
        <a:spcAft>
          <a:spcPct val="0"/>
        </a:spcAft>
        <a:defRPr sz="2400" b="1">
          <a:solidFill>
            <a:srgbClr val="041E3D"/>
          </a:solidFill>
          <a:latin typeface="Calibri" pitchFamily="-106" charset="0"/>
        </a:defRPr>
      </a:lvl3pPr>
      <a:lvl4pPr algn="l" rtl="0" eaLnBrk="1" fontAlgn="base" hangingPunct="1">
        <a:spcBef>
          <a:spcPct val="0"/>
        </a:spcBef>
        <a:spcAft>
          <a:spcPct val="0"/>
        </a:spcAft>
        <a:defRPr sz="2400" b="1">
          <a:solidFill>
            <a:srgbClr val="041E3D"/>
          </a:solidFill>
          <a:latin typeface="Calibri" pitchFamily="-106" charset="0"/>
        </a:defRPr>
      </a:lvl4pPr>
      <a:lvl5pPr algn="l" rtl="0" eaLnBrk="1" fontAlgn="base" hangingPunct="1">
        <a:spcBef>
          <a:spcPct val="0"/>
        </a:spcBef>
        <a:spcAft>
          <a:spcPct val="0"/>
        </a:spcAft>
        <a:defRPr sz="2400" b="1">
          <a:solidFill>
            <a:srgbClr val="041E3D"/>
          </a:solidFill>
          <a:latin typeface="Calibri" pitchFamily="-106" charset="0"/>
        </a:defRPr>
      </a:lvl5pPr>
      <a:lvl6pPr marL="457200" algn="l" rtl="0" eaLnBrk="1" fontAlgn="base" hangingPunct="1">
        <a:spcBef>
          <a:spcPct val="0"/>
        </a:spcBef>
        <a:spcAft>
          <a:spcPct val="0"/>
        </a:spcAft>
        <a:defRPr sz="2400" b="1">
          <a:solidFill>
            <a:srgbClr val="041E3D"/>
          </a:solidFill>
          <a:latin typeface="Calibri" pitchFamily="-106" charset="0"/>
        </a:defRPr>
      </a:lvl6pPr>
      <a:lvl7pPr marL="914400" algn="l" rtl="0" eaLnBrk="1" fontAlgn="base" hangingPunct="1">
        <a:spcBef>
          <a:spcPct val="0"/>
        </a:spcBef>
        <a:spcAft>
          <a:spcPct val="0"/>
        </a:spcAft>
        <a:defRPr sz="2400" b="1">
          <a:solidFill>
            <a:srgbClr val="041E3D"/>
          </a:solidFill>
          <a:latin typeface="Calibri" pitchFamily="-106" charset="0"/>
        </a:defRPr>
      </a:lvl7pPr>
      <a:lvl8pPr marL="1371600" algn="l" rtl="0" eaLnBrk="1" fontAlgn="base" hangingPunct="1">
        <a:spcBef>
          <a:spcPct val="0"/>
        </a:spcBef>
        <a:spcAft>
          <a:spcPct val="0"/>
        </a:spcAft>
        <a:defRPr sz="2400" b="1">
          <a:solidFill>
            <a:srgbClr val="041E3D"/>
          </a:solidFill>
          <a:latin typeface="Calibri" pitchFamily="-106" charset="0"/>
        </a:defRPr>
      </a:lvl8pPr>
      <a:lvl9pPr marL="1828800" algn="l" rtl="0" eaLnBrk="1" fontAlgn="base" hangingPunct="1">
        <a:spcBef>
          <a:spcPct val="0"/>
        </a:spcBef>
        <a:spcAft>
          <a:spcPct val="0"/>
        </a:spcAft>
        <a:defRPr sz="2400" b="1">
          <a:solidFill>
            <a:srgbClr val="041E3D"/>
          </a:solidFill>
          <a:latin typeface="Calibri" pitchFamily="-106" charset="0"/>
        </a:defRPr>
      </a:lvl9pPr>
    </p:titleStyle>
    <p:bodyStyle>
      <a:lvl1pPr marL="182563" indent="-182563" algn="l" rtl="0" eaLnBrk="1" fontAlgn="base" hangingPunct="1">
        <a:spcBef>
          <a:spcPct val="20000"/>
        </a:spcBef>
        <a:spcAft>
          <a:spcPct val="0"/>
        </a:spcAft>
        <a:buClr>
          <a:srgbClr val="EDB500"/>
        </a:buClr>
        <a:buChar char="•"/>
        <a:defRPr>
          <a:solidFill>
            <a:schemeClr val="tx1"/>
          </a:solidFill>
          <a:latin typeface="+mn-lt"/>
          <a:ea typeface="+mn-ea"/>
          <a:cs typeface="+mn-cs"/>
        </a:defRPr>
      </a:lvl1pPr>
      <a:lvl2pPr marL="738188" indent="-200025" algn="l" rtl="0" eaLnBrk="1" fontAlgn="base" hangingPunct="1">
        <a:spcBef>
          <a:spcPct val="20000"/>
        </a:spcBef>
        <a:spcAft>
          <a:spcPct val="0"/>
        </a:spcAft>
        <a:buChar char="–"/>
        <a:defRPr sz="1600">
          <a:solidFill>
            <a:schemeClr val="tx1"/>
          </a:solidFill>
          <a:latin typeface="+mn-lt"/>
        </a:defRPr>
      </a:lvl2pPr>
      <a:lvl3pPr marL="1074738" indent="-142875" algn="l" rtl="0" eaLnBrk="1" fontAlgn="base" hangingPunct="1">
        <a:spcBef>
          <a:spcPct val="20000"/>
        </a:spcBef>
        <a:spcAft>
          <a:spcPct val="0"/>
        </a:spcAft>
        <a:buClr>
          <a:srgbClr val="EDB500"/>
        </a:buClr>
        <a:buChar char="•"/>
        <a:defRPr sz="1400">
          <a:solidFill>
            <a:schemeClr val="tx1"/>
          </a:solidFill>
          <a:latin typeface="+mn-lt"/>
        </a:defRPr>
      </a:lvl3pPr>
      <a:lvl4pPr marL="1543050" indent="-153988" algn="l" rtl="0" eaLnBrk="1" fontAlgn="base" hangingPunct="1">
        <a:spcBef>
          <a:spcPct val="20000"/>
        </a:spcBef>
        <a:spcAft>
          <a:spcPct val="0"/>
        </a:spcAft>
        <a:buChar char="–"/>
        <a:defRPr sz="1200">
          <a:solidFill>
            <a:schemeClr val="tx1"/>
          </a:solidFill>
          <a:latin typeface="+mn-lt"/>
        </a:defRPr>
      </a:lvl4pPr>
      <a:lvl5pPr marL="1938338" indent="-141288" algn="l" rtl="0" eaLnBrk="1" fontAlgn="base" hangingPunct="1">
        <a:spcBef>
          <a:spcPct val="20000"/>
        </a:spcBef>
        <a:spcAft>
          <a:spcPct val="0"/>
        </a:spcAft>
        <a:buChar char="»"/>
        <a:defRPr sz="1200" i="1">
          <a:solidFill>
            <a:schemeClr val="tx1"/>
          </a:solidFill>
          <a:latin typeface="+mn-lt"/>
        </a:defRPr>
      </a:lvl5pPr>
      <a:lvl6pPr marL="2395538" indent="-141288" algn="l" rtl="0" eaLnBrk="1" fontAlgn="base" hangingPunct="1">
        <a:spcBef>
          <a:spcPct val="20000"/>
        </a:spcBef>
        <a:spcAft>
          <a:spcPct val="0"/>
        </a:spcAft>
        <a:buChar char="»"/>
        <a:defRPr sz="1200" i="1">
          <a:solidFill>
            <a:schemeClr val="tx1"/>
          </a:solidFill>
          <a:latin typeface="+mn-lt"/>
        </a:defRPr>
      </a:lvl6pPr>
      <a:lvl7pPr marL="2852738" indent="-141288" algn="l" rtl="0" eaLnBrk="1" fontAlgn="base" hangingPunct="1">
        <a:spcBef>
          <a:spcPct val="20000"/>
        </a:spcBef>
        <a:spcAft>
          <a:spcPct val="0"/>
        </a:spcAft>
        <a:buChar char="»"/>
        <a:defRPr sz="1200" i="1">
          <a:solidFill>
            <a:schemeClr val="tx1"/>
          </a:solidFill>
          <a:latin typeface="+mn-lt"/>
        </a:defRPr>
      </a:lvl7pPr>
      <a:lvl8pPr marL="3309938" indent="-141288" algn="l" rtl="0" eaLnBrk="1" fontAlgn="base" hangingPunct="1">
        <a:spcBef>
          <a:spcPct val="20000"/>
        </a:spcBef>
        <a:spcAft>
          <a:spcPct val="0"/>
        </a:spcAft>
        <a:buChar char="»"/>
        <a:defRPr sz="1200" i="1">
          <a:solidFill>
            <a:schemeClr val="tx1"/>
          </a:solidFill>
          <a:latin typeface="+mn-lt"/>
        </a:defRPr>
      </a:lvl8pPr>
      <a:lvl9pPr marL="3767138" indent="-141288" algn="l" rtl="0" eaLnBrk="1" fontAlgn="base" hangingPunct="1">
        <a:spcBef>
          <a:spcPct val="20000"/>
        </a:spcBef>
        <a:spcAft>
          <a:spcPct val="0"/>
        </a:spcAft>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9.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8" y="1196752"/>
            <a:ext cx="6552728" cy="1508105"/>
          </a:xfrm>
          <a:prstGeom prst="rect">
            <a:avLst/>
          </a:prstGeom>
          <a:noFill/>
        </p:spPr>
        <p:txBody>
          <a:bodyPr wrap="square" rtlCol="0">
            <a:spAutoFit/>
          </a:bodyPr>
          <a:lstStyle/>
          <a:p>
            <a:r>
              <a:rPr lang="en-US" sz="4400" b="1" dirty="0" smtClean="0">
                <a:solidFill>
                  <a:schemeClr val="tx2">
                    <a:lumMod val="90000"/>
                    <a:lumOff val="10000"/>
                  </a:schemeClr>
                </a:solidFill>
                <a:effectLst>
                  <a:outerShdw blurRad="38100" dist="38100" dir="2700000" algn="tl">
                    <a:srgbClr val="000000">
                      <a:alpha val="43137"/>
                    </a:srgbClr>
                  </a:outerShdw>
                </a:effectLst>
              </a:rPr>
              <a:t>NucleoCounter® NC-3000™</a:t>
            </a:r>
          </a:p>
          <a:p>
            <a:r>
              <a:rPr lang="en-US" sz="2400" b="1" i="1" dirty="0" smtClean="0">
                <a:solidFill>
                  <a:schemeClr val="bg1">
                    <a:lumMod val="50000"/>
                  </a:schemeClr>
                </a:solidFill>
              </a:rPr>
              <a:t>A new approach to advanced cell analytics </a:t>
            </a:r>
          </a:p>
          <a:p>
            <a:r>
              <a:rPr lang="en-US" sz="2400" b="1" i="1" dirty="0" smtClean="0">
                <a:solidFill>
                  <a:schemeClr val="bg1">
                    <a:lumMod val="50000"/>
                  </a:schemeClr>
                </a:solidFill>
              </a:rPr>
              <a:t>without </a:t>
            </a:r>
            <a:r>
              <a:rPr lang="en-GB" sz="2400" b="1" i="1" dirty="0" smtClean="0">
                <a:solidFill>
                  <a:schemeClr val="bg1">
                    <a:lumMod val="50000"/>
                  </a:schemeClr>
                </a:solidFill>
              </a:rPr>
              <a:t>the flow cytometry limitations</a:t>
            </a:r>
          </a:p>
        </p:txBody>
      </p:sp>
      <p:sp>
        <p:nvSpPr>
          <p:cNvPr id="5" name="TextBox 4"/>
          <p:cNvSpPr txBox="1"/>
          <p:nvPr/>
        </p:nvSpPr>
        <p:spPr>
          <a:xfrm>
            <a:off x="179512" y="3068960"/>
            <a:ext cx="5760640" cy="2123658"/>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da-DK" sz="6600" b="1"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gradFill>
                <a:effectLst>
                  <a:glow rad="63500">
                    <a:schemeClr val="accent1">
                      <a:satMod val="175000"/>
                      <a:alpha val="40000"/>
                    </a:schemeClr>
                  </a:glow>
                </a:effectLst>
              </a:rPr>
              <a:t>ROBUSTNESS</a:t>
            </a:r>
            <a:r>
              <a:rPr lang="da-DK" sz="4800" b="1"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gradFill>
                <a:effectLst>
                  <a:glow rad="63500">
                    <a:schemeClr val="accent1">
                      <a:satMod val="175000"/>
                      <a:alpha val="40000"/>
                    </a:schemeClr>
                  </a:glow>
                </a:effectLst>
              </a:rPr>
              <a:t> </a:t>
            </a:r>
            <a:r>
              <a:rPr lang="da-DK" sz="2400" b="1"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gradFill>
                <a:effectLst>
                  <a:glow rad="63500">
                    <a:schemeClr val="accent1">
                      <a:satMod val="175000"/>
                      <a:alpha val="40000"/>
                    </a:schemeClr>
                  </a:glow>
                </a:effectLst>
              </a:rPr>
              <a:t/>
            </a:r>
            <a:br>
              <a:rPr lang="da-DK" sz="2400" b="1"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gradFill>
                <a:effectLst>
                  <a:glow rad="63500">
                    <a:schemeClr val="accent1">
                      <a:satMod val="175000"/>
                      <a:alpha val="40000"/>
                    </a:schemeClr>
                  </a:glow>
                </a:effectLst>
              </a:rPr>
            </a:br>
            <a:r>
              <a:rPr lang="da-DK" sz="3200" b="1"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gradFill>
                <a:effectLst>
                  <a:glow rad="63500">
                    <a:schemeClr val="accent1">
                      <a:satMod val="175000"/>
                      <a:alpha val="40000"/>
                    </a:schemeClr>
                  </a:glow>
                </a:effectLst>
              </a:rPr>
              <a:t>in</a:t>
            </a:r>
            <a:r>
              <a:rPr lang="da-DK" sz="6000" b="1" dirty="0" smtClean="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gradFill>
                <a:effectLst>
                  <a:glow rad="63500">
                    <a:schemeClr val="accent1">
                      <a:satMod val="175000"/>
                      <a:alpha val="40000"/>
                    </a:schemeClr>
                  </a:glow>
                </a:effectLst>
              </a:rPr>
              <a:t> </a:t>
            </a:r>
            <a:r>
              <a:rPr lang="da-DK" sz="60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tileRect/>
                </a:gradFill>
                <a:effectLst>
                  <a:glow rad="63500">
                    <a:schemeClr val="accent1">
                      <a:satMod val="175000"/>
                      <a:alpha val="40000"/>
                    </a:schemeClr>
                  </a:glow>
                </a:effectLst>
              </a:rPr>
              <a:t>F</a:t>
            </a:r>
            <a:r>
              <a:rPr lang="da-DK" sz="36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tileRect/>
                </a:gradFill>
                <a:effectLst>
                  <a:glow rad="63500">
                    <a:schemeClr val="accent1">
                      <a:satMod val="175000"/>
                      <a:alpha val="40000"/>
                    </a:schemeClr>
                  </a:glow>
                </a:effectLst>
              </a:rPr>
              <a:t>u</a:t>
            </a:r>
            <a:r>
              <a:rPr lang="da-DK" sz="60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tileRect/>
                </a:gradFill>
                <a:effectLst>
                  <a:glow rad="63500">
                    <a:schemeClr val="accent1">
                      <a:satMod val="175000"/>
                      <a:alpha val="40000"/>
                    </a:schemeClr>
                  </a:glow>
                </a:effectLst>
              </a:rPr>
              <a:t>ll</a:t>
            </a:r>
            <a:r>
              <a:rPr lang="da-DK" sz="60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tileRect/>
                </a:gradFill>
                <a:effectLst>
                  <a:glow rad="63500">
                    <a:schemeClr val="accent1">
                      <a:satMod val="175000"/>
                      <a:alpha val="40000"/>
                    </a:schemeClr>
                  </a:glow>
                </a:effectLst>
              </a:rPr>
              <a:t> </a:t>
            </a:r>
            <a:r>
              <a:rPr lang="da-DK" sz="60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tileRect/>
                </a:gradFill>
                <a:effectLst>
                  <a:glow rad="63500">
                    <a:schemeClr val="accent1">
                      <a:satMod val="175000"/>
                      <a:alpha val="40000"/>
                    </a:schemeClr>
                  </a:glow>
                </a:effectLst>
              </a:rPr>
              <a:t>Sp</a:t>
            </a:r>
            <a:r>
              <a:rPr lang="da-DK" sz="32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tileRect/>
                </a:gradFill>
                <a:effectLst>
                  <a:glow rad="63500">
                    <a:schemeClr val="accent1">
                      <a:satMod val="175000"/>
                      <a:alpha val="40000"/>
                    </a:schemeClr>
                  </a:glow>
                </a:effectLst>
              </a:rPr>
              <a:t>e</a:t>
            </a:r>
            <a:r>
              <a:rPr lang="da-DK" sz="48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tileRect/>
                </a:gradFill>
                <a:effectLst>
                  <a:glow rad="63500">
                    <a:schemeClr val="accent1">
                      <a:satMod val="175000"/>
                      <a:alpha val="40000"/>
                    </a:schemeClr>
                  </a:glow>
                </a:effectLst>
              </a:rPr>
              <a:t>c</a:t>
            </a:r>
            <a:r>
              <a:rPr lang="da-DK" sz="66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tileRect/>
                </a:gradFill>
                <a:effectLst>
                  <a:glow rad="63500">
                    <a:schemeClr val="accent1">
                      <a:satMod val="175000"/>
                      <a:alpha val="40000"/>
                    </a:schemeClr>
                  </a:glow>
                </a:effectLst>
              </a:rPr>
              <a:t>tr</a:t>
            </a:r>
            <a:r>
              <a:rPr lang="da-DK" sz="44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tileRect/>
                </a:gradFill>
                <a:effectLst>
                  <a:glow rad="63500">
                    <a:schemeClr val="accent1">
                      <a:satMod val="175000"/>
                      <a:alpha val="40000"/>
                    </a:schemeClr>
                  </a:glow>
                </a:effectLst>
              </a:rPr>
              <a:t>u</a:t>
            </a:r>
            <a:r>
              <a:rPr lang="da-DK" sz="6000" b="1" dirty="0" err="1"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tileRect/>
                </a:gradFill>
                <a:effectLst>
                  <a:glow rad="63500">
                    <a:schemeClr val="accent1">
                      <a:satMod val="175000"/>
                      <a:alpha val="40000"/>
                    </a:schemeClr>
                  </a:glow>
                </a:effectLst>
              </a:rPr>
              <a:t>m</a:t>
            </a:r>
            <a:endParaRPr lang="da-DK" sz="3600" b="1" dirty="0" smtClean="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17400000" scaled="0"/>
                <a:tileRect/>
              </a:gradFill>
              <a:effectLst>
                <a:glow rad="63500">
                  <a:schemeClr val="accent1">
                    <a:satMod val="175000"/>
                    <a:alpha val="40000"/>
                  </a:schemeClr>
                </a:glow>
              </a:effectLst>
            </a:endParaRPr>
          </a:p>
        </p:txBody>
      </p:sp>
      <p:pic>
        <p:nvPicPr>
          <p:cNvPr id="20484" name="Picture 4" descr="P:\Sales &amp; Marketing NY VERSION\98. MARKETING generelt\01. Picture Databank (logos, instruments, general etc.)\02. Product Pictures\01. NC-3000\NC-3000 New 2012\NC-3000 NEW 2012\NC-3000-Black-with-laptop-for-powerpoints_fritlagt.png"/>
          <p:cNvPicPr>
            <a:picLocks noChangeAspect="1" noChangeArrowheads="1"/>
          </p:cNvPicPr>
          <p:nvPr/>
        </p:nvPicPr>
        <p:blipFill>
          <a:blip r:embed="rId2" cstate="print"/>
          <a:srcRect/>
          <a:stretch>
            <a:fillRect/>
          </a:stretch>
        </p:blipFill>
        <p:spPr bwMode="auto">
          <a:xfrm>
            <a:off x="-11301412" y="-15078075"/>
            <a:ext cx="3085341" cy="3600000"/>
          </a:xfrm>
          <a:prstGeom prst="rect">
            <a:avLst/>
          </a:prstGeom>
          <a:noFill/>
        </p:spPr>
      </p:pic>
      <p:pic>
        <p:nvPicPr>
          <p:cNvPr id="20485" name="Picture 5" descr="P:\Sales &amp; Marketing NY VERSION\98. MARKETING generelt\01. Picture Databank (logos, instruments, general etc.)\02. Product Pictures\01. NC-3000\NC-3000 New 2012\NC-3000 NEW 2012\NC-3000-Black-with-laptop-for-powerpoints_fritlagt.png"/>
          <p:cNvPicPr>
            <a:picLocks noChangeAspect="1" noChangeArrowheads="1"/>
          </p:cNvPicPr>
          <p:nvPr/>
        </p:nvPicPr>
        <p:blipFill>
          <a:blip r:embed="rId3" cstate="print"/>
          <a:srcRect l="11600" t="9950" r="12998" b="5472"/>
          <a:stretch>
            <a:fillRect/>
          </a:stretch>
        </p:blipFill>
        <p:spPr bwMode="auto">
          <a:xfrm>
            <a:off x="5364088" y="1894676"/>
            <a:ext cx="3816424" cy="499070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23528" y="1772816"/>
            <a:ext cx="8352928" cy="3816424"/>
          </a:xfrm>
          <a:prstGeom prst="roundRect">
            <a:avLst>
              <a:gd name="adj" fmla="val 7908"/>
            </a:avLst>
          </a:prstGeom>
          <a:solidFill>
            <a:schemeClr val="bg1"/>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el 8"/>
          <p:cNvSpPr>
            <a:spLocks noGrp="1"/>
          </p:cNvSpPr>
          <p:nvPr>
            <p:ph type="title"/>
          </p:nvPr>
        </p:nvSpPr>
        <p:spPr>
          <a:xfrm>
            <a:off x="457200" y="1052736"/>
            <a:ext cx="8229600" cy="647700"/>
          </a:xfrm>
        </p:spPr>
        <p:txBody>
          <a:bodyPr/>
          <a:lstStyle/>
          <a:p>
            <a:r>
              <a:rPr lang="en-US" sz="2800" dirty="0" smtClean="0">
                <a:solidFill>
                  <a:schemeClr val="tx2">
                    <a:lumMod val="90000"/>
                    <a:lumOff val="10000"/>
                  </a:schemeClr>
                </a:solidFill>
              </a:rPr>
              <a:t>Viability and Cell Count Assay</a:t>
            </a:r>
            <a:r>
              <a:rPr lang="en-US" dirty="0" smtClean="0"/>
              <a:t/>
            </a:r>
            <a:br>
              <a:rPr lang="en-US" dirty="0" smtClean="0"/>
            </a:br>
            <a:r>
              <a:rPr lang="en-US" sz="1800" i="1" dirty="0" smtClean="0">
                <a:solidFill>
                  <a:schemeClr val="tx2">
                    <a:lumMod val="75000"/>
                    <a:lumOff val="25000"/>
                  </a:schemeClr>
                </a:solidFill>
              </a:rPr>
              <a:t>Focus on the most important aspect of the process</a:t>
            </a:r>
            <a:endParaRPr lang="en-US" sz="1800" i="1" dirty="0">
              <a:solidFill>
                <a:schemeClr val="tx2">
                  <a:lumMod val="75000"/>
                  <a:lumOff val="25000"/>
                </a:schemeClr>
              </a:solidFill>
            </a:endParaRPr>
          </a:p>
        </p:txBody>
      </p:sp>
      <p:pic>
        <p:nvPicPr>
          <p:cNvPr id="7" name="Picture 6" descr="cell count figur.png"/>
          <p:cNvPicPr>
            <a:picLocks noChangeAspect="1"/>
          </p:cNvPicPr>
          <p:nvPr/>
        </p:nvPicPr>
        <p:blipFill>
          <a:blip r:embed="rId3" cstate="email"/>
          <a:srcRect t="8785"/>
          <a:stretch>
            <a:fillRect/>
          </a:stretch>
        </p:blipFill>
        <p:spPr>
          <a:xfrm>
            <a:off x="611560" y="2348880"/>
            <a:ext cx="4850132" cy="2990521"/>
          </a:xfrm>
          <a:prstGeom prst="rect">
            <a:avLst/>
          </a:prstGeom>
          <a:noFill/>
          <a:ln>
            <a:noFill/>
          </a:ln>
        </p:spPr>
      </p:pic>
      <p:pic>
        <p:nvPicPr>
          <p:cNvPr id="8" name="Picture 3" descr="P:\Sales &amp; Marketing NY VERSION\98. MARKETING generelt\01. Picture Databank (logos, instruments, general etc.)\02. Product Pictures\01. NC-3000\NC-3000 New 2012\NC-3000 NEW 2012\NC-3000-black-with-lup.png"/>
          <p:cNvPicPr>
            <a:picLocks noChangeAspect="1" noChangeArrowheads="1"/>
          </p:cNvPicPr>
          <p:nvPr/>
        </p:nvPicPr>
        <p:blipFill>
          <a:blip r:embed="rId4" cstate="print"/>
          <a:srcRect/>
          <a:stretch>
            <a:fillRect/>
          </a:stretch>
        </p:blipFill>
        <p:spPr bwMode="auto">
          <a:xfrm>
            <a:off x="611560" y="4221088"/>
            <a:ext cx="576064" cy="576064"/>
          </a:xfrm>
          <a:prstGeom prst="rect">
            <a:avLst/>
          </a:prstGeom>
          <a:noFill/>
        </p:spPr>
      </p:pic>
      <p:pic>
        <p:nvPicPr>
          <p:cNvPr id="10" name="Picture 3" descr="P:\Sales &amp; Marketing NY VERSION\98. MARKETING generelt\01. Picture Databank (logos, instruments, general etc.)\02. Product Pictures\01. NC-3000\NC-3000 New 2012\NC-3000 NEW 2012\NC-3000-black-with-lup.png"/>
          <p:cNvPicPr>
            <a:picLocks noChangeAspect="1" noChangeArrowheads="1"/>
          </p:cNvPicPr>
          <p:nvPr/>
        </p:nvPicPr>
        <p:blipFill>
          <a:blip r:embed="rId4" cstate="print"/>
          <a:srcRect/>
          <a:stretch>
            <a:fillRect/>
          </a:stretch>
        </p:blipFill>
        <p:spPr bwMode="auto">
          <a:xfrm>
            <a:off x="2627784" y="4221088"/>
            <a:ext cx="576064" cy="576064"/>
          </a:xfrm>
          <a:prstGeom prst="rect">
            <a:avLst/>
          </a:prstGeom>
          <a:noFill/>
        </p:spPr>
      </p:pic>
      <p:sp>
        <p:nvSpPr>
          <p:cNvPr id="12" name="Titel 8"/>
          <p:cNvSpPr txBox="1">
            <a:spLocks/>
          </p:cNvSpPr>
          <p:nvPr/>
        </p:nvSpPr>
        <p:spPr bwMode="auto">
          <a:xfrm>
            <a:off x="5724128" y="1844824"/>
            <a:ext cx="2520280" cy="647700"/>
          </a:xfrm>
          <a:prstGeom prst="rect">
            <a:avLst/>
          </a:prstGeom>
          <a:noFill/>
          <a:ln w="9525">
            <a:noFill/>
            <a:miter lim="800000"/>
            <a:headEnd/>
            <a:tailEnd/>
          </a:ln>
        </p:spPr>
        <p:txBody>
          <a:bodyPr vert="horz" wrap="square" lIns="91440" tIns="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lumMod val="90000"/>
                    <a:lumOff val="10000"/>
                  </a:schemeClr>
                </a:solidFill>
                <a:effectLst/>
                <a:uLnTx/>
                <a:uFillTx/>
                <a:latin typeface="+mj-lt"/>
                <a:ea typeface="+mj-ea"/>
                <a:cs typeface="+mj-cs"/>
              </a:rPr>
              <a:t>Quick</a:t>
            </a:r>
            <a:r>
              <a:rPr kumimoji="0" lang="en-US" sz="1800" b="1" i="0" u="none" strike="noStrike" kern="0" cap="none" spc="0" normalizeH="0" noProof="0" dirty="0" smtClean="0">
                <a:ln>
                  <a:noFill/>
                </a:ln>
                <a:solidFill>
                  <a:schemeClr val="tx2">
                    <a:lumMod val="90000"/>
                    <a:lumOff val="10000"/>
                  </a:schemeClr>
                </a:solidFill>
                <a:effectLst/>
                <a:uLnTx/>
                <a:uFillTx/>
                <a:latin typeface="+mj-lt"/>
                <a:ea typeface="+mj-ea"/>
                <a:cs typeface="+mj-cs"/>
              </a:rPr>
              <a:t> Precision</a:t>
            </a:r>
            <a:r>
              <a:rPr kumimoji="0" lang="en-US" sz="1800" b="1" i="0" u="none" strike="noStrike" kern="0" cap="none" spc="0" normalizeH="0" baseline="0" noProof="0" dirty="0" smtClean="0">
                <a:ln>
                  <a:noFill/>
                </a:ln>
                <a:solidFill>
                  <a:schemeClr val="tx2">
                    <a:lumMod val="90000"/>
                    <a:lumOff val="10000"/>
                  </a:schemeClr>
                </a:solidFill>
                <a:effectLst/>
                <a:uLnTx/>
                <a:uFillTx/>
                <a:latin typeface="+mj-lt"/>
                <a:ea typeface="+mj-ea"/>
                <a:cs typeface="+mj-cs"/>
              </a:rPr>
              <a:t> </a:t>
            </a:r>
            <a:r>
              <a:rPr kumimoji="0" lang="en-US" sz="1800" b="1" i="0" u="none" strike="noStrike" kern="0" cap="none" spc="0" normalizeH="0" noProof="0" dirty="0" smtClean="0">
                <a:ln>
                  <a:noFill/>
                </a:ln>
                <a:solidFill>
                  <a:schemeClr val="tx2">
                    <a:lumMod val="90000"/>
                    <a:lumOff val="10000"/>
                  </a:schemeClr>
                </a:solidFill>
                <a:effectLst/>
                <a:uLnTx/>
                <a:uFillTx/>
                <a:latin typeface="+mj-lt"/>
                <a:ea typeface="+mj-ea"/>
                <a:cs typeface="+mj-cs"/>
              </a:rPr>
              <a:t>Analysis</a:t>
            </a:r>
            <a:endParaRPr kumimoji="0" lang="en-US" sz="1800" b="1" i="0" u="none" strike="noStrike" kern="0" cap="none" spc="0" normalizeH="0" baseline="0" noProof="0" dirty="0">
              <a:ln>
                <a:noFill/>
              </a:ln>
              <a:solidFill>
                <a:schemeClr val="tx2">
                  <a:lumMod val="90000"/>
                  <a:lumOff val="10000"/>
                </a:schemeClr>
              </a:solidFill>
              <a:effectLst/>
              <a:uLnTx/>
              <a:uFillTx/>
              <a:latin typeface="+mj-lt"/>
              <a:ea typeface="+mj-ea"/>
              <a:cs typeface="+mj-cs"/>
            </a:endParaRPr>
          </a:p>
        </p:txBody>
      </p:sp>
      <p:sp>
        <p:nvSpPr>
          <p:cNvPr id="13" name="Titel 8"/>
          <p:cNvSpPr txBox="1">
            <a:spLocks/>
          </p:cNvSpPr>
          <p:nvPr/>
        </p:nvSpPr>
        <p:spPr bwMode="auto">
          <a:xfrm>
            <a:off x="683568" y="1844824"/>
            <a:ext cx="2520280" cy="647700"/>
          </a:xfrm>
          <a:prstGeom prst="rect">
            <a:avLst/>
          </a:prstGeom>
          <a:noFill/>
          <a:ln w="9525">
            <a:noFill/>
            <a:miter lim="800000"/>
            <a:headEnd/>
            <a:tailEnd/>
          </a:ln>
        </p:spPr>
        <p:txBody>
          <a:bodyPr vert="horz" wrap="square" lIns="91440" tIns="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lumMod val="90000"/>
                    <a:lumOff val="10000"/>
                  </a:schemeClr>
                </a:solidFill>
                <a:effectLst/>
                <a:uLnTx/>
                <a:uFillTx/>
                <a:latin typeface="+mj-lt"/>
                <a:ea typeface="+mj-ea"/>
                <a:cs typeface="+mj-cs"/>
              </a:rPr>
              <a:t>High </a:t>
            </a:r>
            <a:r>
              <a:rPr kumimoji="0" lang="en-US" sz="1800" b="1" i="0" u="none" strike="noStrike" kern="0" cap="none" spc="0" normalizeH="0" noProof="0" dirty="0" smtClean="0">
                <a:ln>
                  <a:noFill/>
                </a:ln>
                <a:solidFill>
                  <a:schemeClr val="tx2">
                    <a:lumMod val="90000"/>
                    <a:lumOff val="10000"/>
                  </a:schemeClr>
                </a:solidFill>
                <a:effectLst/>
                <a:uLnTx/>
                <a:uFillTx/>
                <a:latin typeface="+mj-lt"/>
                <a:ea typeface="+mj-ea"/>
                <a:cs typeface="+mj-cs"/>
              </a:rPr>
              <a:t>Precision</a:t>
            </a:r>
            <a:r>
              <a:rPr kumimoji="0" lang="en-US" sz="1800" b="1" i="0" u="none" strike="noStrike" kern="0" cap="none" spc="0" normalizeH="0" baseline="0" noProof="0" dirty="0" smtClean="0">
                <a:ln>
                  <a:noFill/>
                </a:ln>
                <a:solidFill>
                  <a:schemeClr val="tx2">
                    <a:lumMod val="90000"/>
                    <a:lumOff val="10000"/>
                  </a:schemeClr>
                </a:solidFill>
                <a:effectLst/>
                <a:uLnTx/>
                <a:uFillTx/>
                <a:latin typeface="+mj-lt"/>
                <a:ea typeface="+mj-ea"/>
                <a:cs typeface="+mj-cs"/>
              </a:rPr>
              <a:t> </a:t>
            </a:r>
            <a:r>
              <a:rPr kumimoji="0" lang="en-US" sz="1800" b="1" i="0" u="none" strike="noStrike" kern="0" cap="none" spc="0" normalizeH="0" noProof="0" dirty="0" smtClean="0">
                <a:ln>
                  <a:noFill/>
                </a:ln>
                <a:solidFill>
                  <a:schemeClr val="tx2">
                    <a:lumMod val="90000"/>
                    <a:lumOff val="10000"/>
                  </a:schemeClr>
                </a:solidFill>
                <a:effectLst/>
                <a:uLnTx/>
                <a:uFillTx/>
                <a:latin typeface="+mj-lt"/>
                <a:ea typeface="+mj-ea"/>
                <a:cs typeface="+mj-cs"/>
              </a:rPr>
              <a:t>Analysis</a:t>
            </a:r>
            <a:endParaRPr kumimoji="0" lang="en-US" sz="1800" b="1" i="0" u="none" strike="noStrike" kern="0" cap="none" spc="0" normalizeH="0" baseline="0" noProof="0" dirty="0">
              <a:ln>
                <a:noFill/>
              </a:ln>
              <a:solidFill>
                <a:schemeClr val="tx2">
                  <a:lumMod val="90000"/>
                  <a:lumOff val="10000"/>
                </a:schemeClr>
              </a:solidFill>
              <a:effectLst/>
              <a:uLnTx/>
              <a:uFillTx/>
              <a:latin typeface="+mj-lt"/>
              <a:ea typeface="+mj-ea"/>
              <a:cs typeface="+mj-cs"/>
            </a:endParaRPr>
          </a:p>
        </p:txBody>
      </p:sp>
      <p:sp>
        <p:nvSpPr>
          <p:cNvPr id="14" name="Titel 8"/>
          <p:cNvSpPr txBox="1">
            <a:spLocks/>
          </p:cNvSpPr>
          <p:nvPr/>
        </p:nvSpPr>
        <p:spPr bwMode="auto">
          <a:xfrm>
            <a:off x="2987824" y="1844824"/>
            <a:ext cx="2520280" cy="647700"/>
          </a:xfrm>
          <a:prstGeom prst="rect">
            <a:avLst/>
          </a:prstGeom>
          <a:noFill/>
          <a:ln w="9525">
            <a:noFill/>
            <a:miter lim="800000"/>
            <a:headEnd/>
            <a:tailEnd/>
          </a:ln>
        </p:spPr>
        <p:txBody>
          <a:bodyPr vert="horz" wrap="square" lIns="91440" tIns="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smtClean="0">
                <a:ln>
                  <a:noFill/>
                </a:ln>
                <a:solidFill>
                  <a:schemeClr val="tx2">
                    <a:lumMod val="90000"/>
                    <a:lumOff val="10000"/>
                  </a:schemeClr>
                </a:solidFill>
                <a:effectLst/>
                <a:uLnTx/>
                <a:uFillTx/>
                <a:latin typeface="+mj-lt"/>
                <a:ea typeface="+mj-ea"/>
                <a:cs typeface="+mj-cs"/>
              </a:rPr>
              <a:t>Screening </a:t>
            </a:r>
            <a:r>
              <a:rPr kumimoji="0" lang="en-US" sz="1800" b="1" i="0" u="none" strike="noStrike" kern="0" cap="none" spc="0" normalizeH="0" noProof="0" dirty="0" smtClean="0">
                <a:ln>
                  <a:noFill/>
                </a:ln>
                <a:solidFill>
                  <a:schemeClr val="tx2">
                    <a:lumMod val="90000"/>
                    <a:lumOff val="10000"/>
                  </a:schemeClr>
                </a:solidFill>
                <a:effectLst/>
                <a:uLnTx/>
                <a:uFillTx/>
                <a:latin typeface="+mj-lt"/>
                <a:ea typeface="+mj-ea"/>
                <a:cs typeface="+mj-cs"/>
              </a:rPr>
              <a:t>Analysis</a:t>
            </a:r>
            <a:endParaRPr kumimoji="0" lang="en-US" sz="1800" b="1" i="0" u="none" strike="noStrike" kern="0" cap="none" spc="0" normalizeH="0" baseline="0" noProof="0" dirty="0">
              <a:ln>
                <a:noFill/>
              </a:ln>
              <a:solidFill>
                <a:schemeClr val="tx2">
                  <a:lumMod val="90000"/>
                  <a:lumOff val="10000"/>
                </a:schemeClr>
              </a:solidFill>
              <a:effectLst/>
              <a:uLnTx/>
              <a:uFillTx/>
              <a:latin typeface="+mj-lt"/>
              <a:ea typeface="+mj-ea"/>
              <a:cs typeface="+mj-cs"/>
            </a:endParaRPr>
          </a:p>
        </p:txBody>
      </p:sp>
      <p:pic>
        <p:nvPicPr>
          <p:cNvPr id="15" name="Picture 14" descr="Via1 cassette pp.png"/>
          <p:cNvPicPr>
            <a:picLocks noChangeAspect="1"/>
          </p:cNvPicPr>
          <p:nvPr/>
        </p:nvPicPr>
        <p:blipFill>
          <a:blip r:embed="rId5" cstate="print"/>
          <a:stretch>
            <a:fillRect/>
          </a:stretch>
        </p:blipFill>
        <p:spPr>
          <a:xfrm>
            <a:off x="5580112" y="2636912"/>
            <a:ext cx="2923915" cy="244827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email"/>
          <a:srcRect/>
          <a:stretch>
            <a:fillRect/>
          </a:stretch>
        </p:blipFill>
        <p:spPr bwMode="auto">
          <a:xfrm>
            <a:off x="395536" y="2058986"/>
            <a:ext cx="5426283" cy="3386238"/>
          </a:xfrm>
          <a:prstGeom prst="rect">
            <a:avLst/>
          </a:prstGeom>
          <a:ln>
            <a:noFill/>
          </a:ln>
          <a:effectLst>
            <a:outerShdw blurRad="292100" dist="139700" dir="2700000" algn="tl" rotWithShape="0">
              <a:srgbClr val="333333">
                <a:alpha val="65000"/>
              </a:srgbClr>
            </a:outerShdw>
          </a:effectLst>
        </p:spPr>
      </p:pic>
      <p:sp>
        <p:nvSpPr>
          <p:cNvPr id="5" name="Titel 1"/>
          <p:cNvSpPr txBox="1">
            <a:spLocks/>
          </p:cNvSpPr>
          <p:nvPr/>
        </p:nvSpPr>
        <p:spPr bwMode="auto">
          <a:xfrm>
            <a:off x="395536" y="908720"/>
            <a:ext cx="8229600" cy="647700"/>
          </a:xfrm>
          <a:prstGeom prst="rect">
            <a:avLst/>
          </a:prstGeom>
          <a:noFill/>
          <a:ln w="9525">
            <a:noFill/>
            <a:miter lim="800000"/>
            <a:headEnd/>
            <a:tailEnd/>
          </a:ln>
        </p:spPr>
        <p:txBody>
          <a:bodyPr vert="horz" wrap="square" lIns="91440" tIns="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2"/>
                </a:solidFill>
                <a:effectLst/>
                <a:uLnTx/>
                <a:uFillTx/>
                <a:latin typeface="+mj-lt"/>
                <a:ea typeface="+mj-ea"/>
                <a:cs typeface="+mj-cs"/>
              </a:rPr>
              <a:t>Apoptosis Assays</a:t>
            </a:r>
            <a:endParaRPr kumimoji="0" lang="en-US" sz="4000" b="1" i="0" u="none" strike="noStrike" kern="0" cap="none" spc="0" normalizeH="0" baseline="0" noProof="0" dirty="0">
              <a:ln>
                <a:noFill/>
              </a:ln>
              <a:solidFill>
                <a:schemeClr val="tx2"/>
              </a:solidFill>
              <a:effectLst/>
              <a:uLnTx/>
              <a:uFillTx/>
              <a:latin typeface="+mj-lt"/>
              <a:ea typeface="+mj-ea"/>
              <a:cs typeface="+mj-cs"/>
            </a:endParaRPr>
          </a:p>
        </p:txBody>
      </p:sp>
      <p:sp>
        <p:nvSpPr>
          <p:cNvPr id="7" name="Rectangle 6"/>
          <p:cNvSpPr/>
          <p:nvPr/>
        </p:nvSpPr>
        <p:spPr>
          <a:xfrm>
            <a:off x="6300192" y="1484784"/>
            <a:ext cx="2736304" cy="5016758"/>
          </a:xfrm>
          <a:prstGeom prst="rect">
            <a:avLst/>
          </a:prstGeom>
        </p:spPr>
        <p:txBody>
          <a:bodyPr wrap="square">
            <a:spAutoFit/>
          </a:bodyPr>
          <a:lstStyle/>
          <a:p>
            <a:r>
              <a:rPr lang="en-US" sz="1600" b="1" dirty="0" smtClean="0">
                <a:solidFill>
                  <a:schemeClr val="tx2"/>
                </a:solidFill>
                <a:cs typeface="Arial" charset="0"/>
              </a:rPr>
              <a:t>Death by apoptosis</a:t>
            </a:r>
          </a:p>
          <a:p>
            <a:r>
              <a:rPr lang="en-US" sz="1400" dirty="0" smtClean="0">
                <a:solidFill>
                  <a:schemeClr val="tx2"/>
                </a:solidFill>
                <a:cs typeface="Arial" charset="0"/>
              </a:rPr>
              <a:t>“Clean death” - no release of cell content</a:t>
            </a:r>
            <a:r>
              <a:rPr lang="en-US" sz="1400" dirty="0" smtClean="0">
                <a:solidFill>
                  <a:schemeClr val="tx2"/>
                </a:solidFill>
              </a:rPr>
              <a:t> </a:t>
            </a:r>
          </a:p>
          <a:p>
            <a:endParaRPr lang="en-US" sz="1400" dirty="0" smtClean="0">
              <a:solidFill>
                <a:schemeClr val="tx2"/>
              </a:solidFill>
              <a:cs typeface="Arial" charset="0"/>
            </a:endParaRPr>
          </a:p>
          <a:p>
            <a:r>
              <a:rPr lang="en-US" sz="1400" dirty="0" smtClean="0">
                <a:solidFill>
                  <a:schemeClr val="tx2"/>
                </a:solidFill>
                <a:cs typeface="Arial" charset="0"/>
              </a:rPr>
              <a:t>Cells induced to commit suicide by physiological stimuli, e.g. lack of growth factors, changes in hormonal environment, disturbance of cell cycle</a:t>
            </a:r>
          </a:p>
          <a:p>
            <a:endParaRPr lang="en-US" sz="1600" dirty="0" smtClean="0">
              <a:solidFill>
                <a:schemeClr val="tx2"/>
              </a:solidFill>
              <a:cs typeface="Arial" charset="0"/>
            </a:endParaRPr>
          </a:p>
          <a:p>
            <a:endParaRPr lang="en-US" sz="1600" dirty="0" smtClean="0">
              <a:solidFill>
                <a:schemeClr val="tx2"/>
              </a:solidFill>
              <a:cs typeface="Arial" charset="0"/>
            </a:endParaRPr>
          </a:p>
          <a:p>
            <a:endParaRPr lang="en-US" sz="1600" dirty="0" smtClean="0">
              <a:solidFill>
                <a:schemeClr val="tx2"/>
              </a:solidFill>
              <a:cs typeface="Arial" charset="0"/>
            </a:endParaRPr>
          </a:p>
          <a:p>
            <a:r>
              <a:rPr lang="en-US" sz="1600" b="1" dirty="0" smtClean="0">
                <a:solidFill>
                  <a:schemeClr val="tx2"/>
                </a:solidFill>
                <a:cs typeface="Arial" charset="0"/>
              </a:rPr>
              <a:t>Death by necrosis</a:t>
            </a:r>
          </a:p>
          <a:p>
            <a:r>
              <a:rPr lang="en-US" sz="1400" dirty="0" smtClean="0">
                <a:solidFill>
                  <a:schemeClr val="tx2"/>
                </a:solidFill>
                <a:cs typeface="Arial" charset="0"/>
              </a:rPr>
              <a:t>Cell leakage</a:t>
            </a:r>
          </a:p>
          <a:p>
            <a:endParaRPr lang="en-US" sz="1400" dirty="0" smtClean="0">
              <a:solidFill>
                <a:schemeClr val="tx2"/>
              </a:solidFill>
              <a:cs typeface="Arial" charset="0"/>
            </a:endParaRPr>
          </a:p>
          <a:p>
            <a:r>
              <a:rPr lang="en-US" sz="1400" dirty="0" smtClean="0">
                <a:solidFill>
                  <a:schemeClr val="tx2"/>
                </a:solidFill>
                <a:cs typeface="Arial" charset="0"/>
              </a:rPr>
              <a:t>Evoked by non-physiological disturbance, e.g. mechanical damage, hypoxia, exposure to metabolic toxins</a:t>
            </a:r>
          </a:p>
          <a:p>
            <a:endParaRPr lang="en-US" sz="1400" dirty="0" smtClean="0">
              <a:solidFill>
                <a:schemeClr val="tx2"/>
              </a:solidFill>
              <a:cs typeface="Arial" charset="0"/>
            </a:endParaRPr>
          </a:p>
          <a:p>
            <a:pPr>
              <a:buNone/>
            </a:pPr>
            <a:endParaRPr lang="en-US" sz="1600" dirty="0" smtClean="0">
              <a:solidFill>
                <a:schemeClr val="tx2"/>
              </a:solidFill>
              <a:cs typeface="Arial" charset="0"/>
            </a:endParaRPr>
          </a:p>
          <a:p>
            <a:endParaRPr lang="en-US" sz="1400" dirty="0" smtClean="0">
              <a:solidFill>
                <a:schemeClr val="tx2"/>
              </a:solidFill>
              <a:cs typeface="Arial" charset="0"/>
            </a:endParaRPr>
          </a:p>
        </p:txBody>
      </p:sp>
      <p:cxnSp>
        <p:nvCxnSpPr>
          <p:cNvPr id="9" name="Straight Arrow Connector 8"/>
          <p:cNvCxnSpPr/>
          <p:nvPr/>
        </p:nvCxnSpPr>
        <p:spPr>
          <a:xfrm flipV="1">
            <a:off x="5508104" y="1772816"/>
            <a:ext cx="720080" cy="10081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08104" y="4365104"/>
            <a:ext cx="72008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Pladsholder til indhold 2"/>
          <p:cNvSpPr txBox="1">
            <a:spLocks/>
          </p:cNvSpPr>
          <p:nvPr/>
        </p:nvSpPr>
        <p:spPr bwMode="auto">
          <a:xfrm>
            <a:off x="395536" y="1484784"/>
            <a:ext cx="5987008"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182563" marR="0" lvl="0" indent="-182563" algn="l" defTabSz="914400" rtl="0" eaLnBrk="1" fontAlgn="base" latinLnBrk="0" hangingPunct="1">
              <a:lnSpc>
                <a:spcPct val="100000"/>
              </a:lnSpc>
              <a:spcBef>
                <a:spcPct val="20000"/>
              </a:spcBef>
              <a:spcAft>
                <a:spcPct val="0"/>
              </a:spcAft>
              <a:buClr>
                <a:srgbClr val="EDB500"/>
              </a:buClr>
              <a:buSzPct val="69000"/>
              <a:buFontTx/>
              <a:buNone/>
              <a:tabLst/>
              <a:defRPr/>
            </a:pPr>
            <a:r>
              <a:rPr kumimoji="0" lang="en-US" sz="2000" b="1" i="1" u="none" strike="noStrike" kern="0" cap="none" spc="0" normalizeH="0" baseline="0" noProof="0" dirty="0" smtClean="0">
                <a:ln>
                  <a:noFill/>
                </a:ln>
                <a:solidFill>
                  <a:schemeClr val="tx1">
                    <a:lumMod val="50000"/>
                    <a:lumOff val="50000"/>
                  </a:schemeClr>
                </a:solidFill>
                <a:effectLst/>
                <a:uLnTx/>
                <a:uFillTx/>
                <a:latin typeface="+mn-lt"/>
                <a:ea typeface="+mn-ea"/>
                <a:cs typeface="+mn-cs"/>
              </a:rPr>
              <a:t>Apoptosis and Necrosis: Two ways of dying</a:t>
            </a:r>
          </a:p>
          <a:p>
            <a:pPr marL="182563" marR="0" lvl="0" indent="-182563" algn="l" defTabSz="914400" rtl="0" eaLnBrk="1" fontAlgn="base" latinLnBrk="0" hangingPunct="1">
              <a:lnSpc>
                <a:spcPct val="100000"/>
              </a:lnSpc>
              <a:spcBef>
                <a:spcPct val="20000"/>
              </a:spcBef>
              <a:spcAft>
                <a:spcPct val="0"/>
              </a:spcAft>
              <a:buClr>
                <a:srgbClr val="EDB500"/>
              </a:buClr>
              <a:buSzPct val="69000"/>
              <a:buFontTx/>
              <a:buBlip>
                <a:blip r:embed="rId4"/>
              </a:buBlip>
              <a:tabLst/>
              <a:defRPr/>
            </a:pPr>
            <a:endParaRPr kumimoji="0" lang="en-US" sz="1600" b="0" i="1" u="none" strike="noStrike" kern="0" cap="none" spc="0" normalizeH="0" baseline="0" noProof="0" dirty="0" smtClean="0">
              <a:ln>
                <a:noFill/>
              </a:ln>
              <a:solidFill>
                <a:schemeClr val="tx1">
                  <a:lumMod val="50000"/>
                  <a:lumOff val="50000"/>
                </a:schemeClr>
              </a:solidFill>
              <a:effectLst/>
              <a:uLnTx/>
              <a:uFillTx/>
              <a:latin typeface="+mn-lt"/>
              <a:ea typeface="+mn-ea"/>
              <a:cs typeface="+mn-cs"/>
            </a:endParaRPr>
          </a:p>
          <a:p>
            <a:pPr marL="182563" marR="0" lvl="0" indent="-182563" algn="l" defTabSz="914400" rtl="0" eaLnBrk="1" fontAlgn="base" latinLnBrk="0" hangingPunct="1">
              <a:lnSpc>
                <a:spcPct val="100000"/>
              </a:lnSpc>
              <a:spcBef>
                <a:spcPct val="20000"/>
              </a:spcBef>
              <a:spcAft>
                <a:spcPct val="0"/>
              </a:spcAft>
              <a:buClr>
                <a:srgbClr val="EDB500"/>
              </a:buClr>
              <a:buSzPct val="69000"/>
              <a:buFontTx/>
              <a:buBlip>
                <a:blip r:embed="rId4"/>
              </a:buBlip>
              <a:tabLst/>
              <a:defRPr/>
            </a:pPr>
            <a:endParaRPr kumimoji="0" lang="en-US" sz="1600" b="0" i="1" u="none" strike="noStrike" kern="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p:cNvGraphicFramePr>
            <a:graphicFrameLocks noGrp="1"/>
          </p:cNvGraphicFramePr>
          <p:nvPr/>
        </p:nvGraphicFramePr>
        <p:xfrm>
          <a:off x="359533" y="1717493"/>
          <a:ext cx="8424935" cy="3727731"/>
        </p:xfrm>
        <a:graphic>
          <a:graphicData uri="http://schemas.openxmlformats.org/drawingml/2006/table">
            <a:tbl>
              <a:tblPr firstRow="1" bandRow="1">
                <a:tableStyleId>{5C22544A-7EE6-4342-B048-85BDC9FD1C3A}</a:tableStyleId>
              </a:tblPr>
              <a:tblGrid>
                <a:gridCol w="1080120"/>
                <a:gridCol w="2952328"/>
                <a:gridCol w="2532437"/>
                <a:gridCol w="1860050"/>
              </a:tblGrid>
              <a:tr h="666979">
                <a:tc>
                  <a:txBody>
                    <a:bodyPr/>
                    <a:lstStyle/>
                    <a:p>
                      <a:pPr algn="ctr"/>
                      <a:r>
                        <a:rPr lang="da-DK" sz="1800" dirty="0" smtClean="0"/>
                        <a:t>Time</a:t>
                      </a:r>
                      <a:endParaRPr lang="da-DK" sz="1800" dirty="0"/>
                    </a:p>
                  </a:txBody>
                  <a:tcPr marL="69629" marR="69629" marT="34814" marB="34814" anchor="ctr"/>
                </a:tc>
                <a:tc>
                  <a:txBody>
                    <a:bodyPr/>
                    <a:lstStyle/>
                    <a:p>
                      <a:pPr algn="ctr"/>
                      <a:r>
                        <a:rPr lang="da-DK" sz="1800" dirty="0" smtClean="0"/>
                        <a:t>Cell function changes</a:t>
                      </a:r>
                      <a:endParaRPr lang="da-DK" sz="1800" dirty="0"/>
                    </a:p>
                  </a:txBody>
                  <a:tcPr marL="69629" marR="69629" marT="34814" marB="34814" anchor="ctr"/>
                </a:tc>
                <a:tc>
                  <a:txBody>
                    <a:bodyPr/>
                    <a:lstStyle/>
                    <a:p>
                      <a:pPr algn="ctr"/>
                      <a:r>
                        <a:rPr lang="da-DK" sz="1800" dirty="0" smtClean="0"/>
                        <a:t>NC-3000</a:t>
                      </a:r>
                      <a:endParaRPr lang="da-DK" sz="1800" dirty="0"/>
                    </a:p>
                  </a:txBody>
                  <a:tcPr marL="69629" marR="69629" marT="34814" marB="34814" anchor="ctr"/>
                </a:tc>
                <a:tc>
                  <a:txBody>
                    <a:bodyPr/>
                    <a:lstStyle/>
                    <a:p>
                      <a:pPr algn="ctr"/>
                      <a:r>
                        <a:rPr lang="da-DK" sz="1800" dirty="0" smtClean="0"/>
                        <a:t>Invitrogen </a:t>
                      </a:r>
                      <a:endParaRPr lang="da-DK" sz="1800" dirty="0"/>
                    </a:p>
                  </a:txBody>
                  <a:tcPr marL="69629" marR="69629" marT="34814" marB="34814" anchor="ctr"/>
                </a:tc>
              </a:tr>
              <a:tr h="576064">
                <a:tc rowSpan="8">
                  <a:txBody>
                    <a:bodyPr/>
                    <a:lstStyle/>
                    <a:p>
                      <a:pPr algn="ctr"/>
                      <a:r>
                        <a:rPr lang="da-DK" sz="1600" b="1" dirty="0" smtClean="0">
                          <a:solidFill>
                            <a:schemeClr val="tx2"/>
                          </a:solidFill>
                        </a:rPr>
                        <a:t>Start</a:t>
                      </a:r>
                    </a:p>
                    <a:p>
                      <a:endParaRPr lang="da-DK" sz="1600" dirty="0" smtClean="0">
                        <a:solidFill>
                          <a:schemeClr val="tx2"/>
                        </a:solidFill>
                      </a:endParaRPr>
                    </a:p>
                    <a:p>
                      <a:endParaRPr lang="da-DK" sz="1600" dirty="0" smtClean="0">
                        <a:solidFill>
                          <a:schemeClr val="tx2"/>
                        </a:solidFill>
                      </a:endParaRPr>
                    </a:p>
                    <a:p>
                      <a:endParaRPr lang="da-DK" sz="1600" dirty="0" smtClean="0">
                        <a:solidFill>
                          <a:schemeClr val="tx2"/>
                        </a:solidFill>
                      </a:endParaRPr>
                    </a:p>
                    <a:p>
                      <a:endParaRPr lang="da-DK" sz="1600" dirty="0" smtClean="0">
                        <a:solidFill>
                          <a:schemeClr val="tx2"/>
                        </a:solidFill>
                      </a:endParaRPr>
                    </a:p>
                    <a:p>
                      <a:endParaRPr lang="da-DK" sz="1600" dirty="0" smtClean="0">
                        <a:solidFill>
                          <a:schemeClr val="tx2"/>
                        </a:solidFill>
                      </a:endParaRPr>
                    </a:p>
                    <a:p>
                      <a:endParaRPr lang="da-DK" sz="1600" dirty="0" smtClean="0">
                        <a:solidFill>
                          <a:schemeClr val="tx2"/>
                        </a:solidFill>
                      </a:endParaRPr>
                    </a:p>
                    <a:p>
                      <a:endParaRPr lang="da-DK" sz="1600" dirty="0" smtClean="0">
                        <a:solidFill>
                          <a:schemeClr val="tx2"/>
                        </a:solidFill>
                      </a:endParaRPr>
                    </a:p>
                    <a:p>
                      <a:endParaRPr lang="da-DK" sz="1600" dirty="0" smtClean="0">
                        <a:solidFill>
                          <a:schemeClr val="tx2"/>
                        </a:solidFill>
                      </a:endParaRPr>
                    </a:p>
                    <a:p>
                      <a:endParaRPr lang="da-DK" sz="1600" dirty="0">
                        <a:solidFill>
                          <a:schemeClr val="tx2"/>
                        </a:solidFill>
                      </a:endParaRPr>
                    </a:p>
                    <a:p>
                      <a:pPr algn="ctr"/>
                      <a:endParaRPr lang="da-DK" sz="1600" b="1" baseline="0" dirty="0" smtClean="0">
                        <a:solidFill>
                          <a:schemeClr val="tx2"/>
                        </a:solidFill>
                      </a:endParaRPr>
                    </a:p>
                    <a:p>
                      <a:pPr algn="ctr"/>
                      <a:r>
                        <a:rPr lang="da-DK" sz="1600" b="1" baseline="0" dirty="0" smtClean="0">
                          <a:solidFill>
                            <a:schemeClr val="tx2"/>
                          </a:solidFill>
                        </a:rPr>
                        <a:t>E</a:t>
                      </a:r>
                      <a:r>
                        <a:rPr lang="da-DK" sz="1600" b="1" dirty="0" smtClean="0">
                          <a:solidFill>
                            <a:schemeClr val="tx2"/>
                          </a:solidFill>
                        </a:rPr>
                        <a:t>nd</a:t>
                      </a:r>
                      <a:endParaRPr lang="da-DK" sz="1600" b="1" dirty="0">
                        <a:solidFill>
                          <a:schemeClr val="tx2"/>
                        </a:solidFill>
                      </a:endParaRPr>
                    </a:p>
                  </a:txBody>
                  <a:tcPr marL="69629" marR="69629" marT="34814" marB="34814"/>
                </a:tc>
                <a:tc>
                  <a:txBody>
                    <a:bodyPr/>
                    <a:lstStyle/>
                    <a:p>
                      <a:r>
                        <a:rPr lang="da-DK" sz="1600" dirty="0" smtClean="0">
                          <a:solidFill>
                            <a:schemeClr val="tx2"/>
                          </a:solidFill>
                        </a:rPr>
                        <a:t>Mitochondrial membrane potential</a:t>
                      </a:r>
                      <a:endParaRPr lang="da-DK" sz="1600" dirty="0">
                        <a:solidFill>
                          <a:schemeClr val="tx2"/>
                        </a:solidFill>
                      </a:endParaRPr>
                    </a:p>
                  </a:txBody>
                  <a:tcPr marL="69629" marR="69629" marT="34814" marB="34814"/>
                </a:tc>
                <a:tc>
                  <a:txBody>
                    <a:bodyPr/>
                    <a:lstStyle/>
                    <a:p>
                      <a:r>
                        <a:rPr lang="da-DK" sz="1600" dirty="0" smtClean="0">
                          <a:solidFill>
                            <a:schemeClr val="tx2"/>
                          </a:solidFill>
                        </a:rPr>
                        <a:t>Mitochondrial Potential  Assay</a:t>
                      </a:r>
                      <a:endParaRPr lang="da-DK" sz="1600" dirty="0">
                        <a:solidFill>
                          <a:schemeClr val="tx2"/>
                        </a:solidFill>
                      </a:endParaRPr>
                    </a:p>
                  </a:txBody>
                  <a:tcPr marL="69629" marR="69629" marT="34814" marB="34814"/>
                </a:tc>
                <a:tc>
                  <a:txBody>
                    <a:bodyPr/>
                    <a:lstStyle/>
                    <a:p>
                      <a:r>
                        <a:rPr lang="da-DK" sz="1200" dirty="0" smtClean="0">
                          <a:solidFill>
                            <a:schemeClr val="tx2"/>
                          </a:solidFill>
                        </a:rPr>
                        <a:t>MitoTracker Red</a:t>
                      </a:r>
                    </a:p>
                    <a:p>
                      <a:r>
                        <a:rPr lang="da-DK" sz="1200" dirty="0" smtClean="0">
                          <a:solidFill>
                            <a:schemeClr val="tx2"/>
                          </a:solidFill>
                        </a:rPr>
                        <a:t>MitoProbe</a:t>
                      </a:r>
                      <a:r>
                        <a:rPr lang="da-DK" sz="1200" baseline="0" dirty="0" smtClean="0">
                          <a:solidFill>
                            <a:schemeClr val="tx2"/>
                          </a:solidFill>
                        </a:rPr>
                        <a:t> kits</a:t>
                      </a:r>
                      <a:endParaRPr lang="da-DK" sz="1200" dirty="0">
                        <a:solidFill>
                          <a:schemeClr val="tx2"/>
                        </a:solidFill>
                      </a:endParaRPr>
                    </a:p>
                  </a:txBody>
                  <a:tcPr marL="69629" marR="69629" marT="34814" marB="34814"/>
                </a:tc>
              </a:tr>
              <a:tr h="360040">
                <a:tc vMerge="1">
                  <a:txBody>
                    <a:bodyPr/>
                    <a:lstStyle/>
                    <a:p>
                      <a:endParaRPr lang="da-DK" dirty="0"/>
                    </a:p>
                  </a:txBody>
                  <a:tcPr/>
                </a:tc>
                <a:tc>
                  <a:txBody>
                    <a:bodyPr/>
                    <a:lstStyle/>
                    <a:p>
                      <a:r>
                        <a:rPr lang="da-DK" sz="1600" dirty="0" smtClean="0">
                          <a:solidFill>
                            <a:schemeClr val="tx2"/>
                          </a:solidFill>
                        </a:rPr>
                        <a:t>Mitochondrial transition pore</a:t>
                      </a:r>
                      <a:endParaRPr lang="da-DK" sz="1600" dirty="0">
                        <a:solidFill>
                          <a:schemeClr val="tx2"/>
                        </a:solidFill>
                      </a:endParaRPr>
                    </a:p>
                  </a:txBody>
                  <a:tcPr marL="69629" marR="69629" marT="34814" marB="34814"/>
                </a:tc>
                <a:tc>
                  <a:txBody>
                    <a:bodyPr/>
                    <a:lstStyle/>
                    <a:p>
                      <a:endParaRPr lang="da-DK" sz="1600" dirty="0">
                        <a:solidFill>
                          <a:schemeClr val="tx2"/>
                        </a:solidFill>
                      </a:endParaRPr>
                    </a:p>
                  </a:txBody>
                  <a:tcPr marL="69629" marR="69629" marT="34814" marB="34814"/>
                </a:tc>
                <a:tc>
                  <a:txBody>
                    <a:bodyPr/>
                    <a:lstStyle/>
                    <a:p>
                      <a:r>
                        <a:rPr lang="da-DK" sz="1200" dirty="0" smtClean="0">
                          <a:solidFill>
                            <a:schemeClr val="tx2"/>
                          </a:solidFill>
                        </a:rPr>
                        <a:t>MitoProbe Transition pore</a:t>
                      </a:r>
                      <a:endParaRPr lang="da-DK" sz="1200" dirty="0">
                        <a:solidFill>
                          <a:schemeClr val="tx2"/>
                        </a:solidFill>
                      </a:endParaRPr>
                    </a:p>
                  </a:txBody>
                  <a:tcPr marL="69629" marR="69629" marT="34814" marB="34814"/>
                </a:tc>
              </a:tr>
              <a:tr h="288032">
                <a:tc vMerge="1">
                  <a:txBody>
                    <a:bodyPr/>
                    <a:lstStyle/>
                    <a:p>
                      <a:endParaRPr lang="da-DK" dirty="0"/>
                    </a:p>
                  </a:txBody>
                  <a:tcPr/>
                </a:tc>
                <a:tc>
                  <a:txBody>
                    <a:bodyPr/>
                    <a:lstStyle/>
                    <a:p>
                      <a:r>
                        <a:rPr lang="da-DK" sz="1600" dirty="0" smtClean="0">
                          <a:solidFill>
                            <a:schemeClr val="tx2"/>
                          </a:solidFill>
                        </a:rPr>
                        <a:t>Phosphatidyl</a:t>
                      </a:r>
                      <a:r>
                        <a:rPr lang="da-DK" sz="1600" baseline="0" dirty="0" smtClean="0">
                          <a:solidFill>
                            <a:schemeClr val="tx2"/>
                          </a:solidFill>
                        </a:rPr>
                        <a:t> translocation</a:t>
                      </a:r>
                      <a:endParaRPr lang="da-DK" sz="1600" dirty="0">
                        <a:solidFill>
                          <a:schemeClr val="tx2"/>
                        </a:solidFill>
                      </a:endParaRPr>
                    </a:p>
                  </a:txBody>
                  <a:tcPr marL="69629" marR="69629" marT="34814" marB="34814"/>
                </a:tc>
                <a:tc>
                  <a:txBody>
                    <a:bodyPr/>
                    <a:lstStyle/>
                    <a:p>
                      <a:pPr algn="l"/>
                      <a:r>
                        <a:rPr lang="da-DK" sz="1600" dirty="0" err="1" smtClean="0">
                          <a:solidFill>
                            <a:schemeClr val="tx2"/>
                          </a:solidFill>
                        </a:rPr>
                        <a:t>Annexin</a:t>
                      </a:r>
                      <a:r>
                        <a:rPr lang="da-DK" sz="1600" dirty="0" smtClean="0">
                          <a:solidFill>
                            <a:schemeClr val="tx2"/>
                          </a:solidFill>
                        </a:rPr>
                        <a:t> V</a:t>
                      </a:r>
                      <a:endParaRPr lang="da-DK" sz="1600" baseline="30000" dirty="0">
                        <a:solidFill>
                          <a:schemeClr val="tx2"/>
                        </a:solidFill>
                      </a:endParaRPr>
                    </a:p>
                  </a:txBody>
                  <a:tcPr marL="69629" marR="69629" marT="34814" marB="34814"/>
                </a:tc>
                <a:tc>
                  <a:txBody>
                    <a:bodyPr/>
                    <a:lstStyle/>
                    <a:p>
                      <a:r>
                        <a:rPr lang="da-DK" sz="1200" dirty="0" smtClean="0">
                          <a:solidFill>
                            <a:schemeClr val="tx2"/>
                          </a:solidFill>
                        </a:rPr>
                        <a:t>Numerous Annexin</a:t>
                      </a:r>
                      <a:r>
                        <a:rPr lang="da-DK" sz="1200" baseline="0" dirty="0" smtClean="0">
                          <a:solidFill>
                            <a:schemeClr val="tx2"/>
                          </a:solidFill>
                        </a:rPr>
                        <a:t> V kits</a:t>
                      </a:r>
                      <a:endParaRPr lang="da-DK" sz="1200" dirty="0">
                        <a:solidFill>
                          <a:schemeClr val="tx2"/>
                        </a:solidFill>
                      </a:endParaRPr>
                    </a:p>
                  </a:txBody>
                  <a:tcPr marL="69629" marR="69629" marT="34814" marB="34814"/>
                </a:tc>
              </a:tr>
              <a:tr h="190588">
                <a:tc vMerge="1">
                  <a:txBody>
                    <a:bodyPr/>
                    <a:lstStyle/>
                    <a:p>
                      <a:endParaRPr lang="da-DK" dirty="0"/>
                    </a:p>
                  </a:txBody>
                  <a:tcPr/>
                </a:tc>
                <a:tc>
                  <a:txBody>
                    <a:bodyPr/>
                    <a:lstStyle/>
                    <a:p>
                      <a:r>
                        <a:rPr lang="da-DK" sz="1600" dirty="0" smtClean="0">
                          <a:solidFill>
                            <a:schemeClr val="tx2"/>
                          </a:solidFill>
                        </a:rPr>
                        <a:t>Caspase</a:t>
                      </a:r>
                      <a:r>
                        <a:rPr lang="da-DK" sz="1600" baseline="0" dirty="0" smtClean="0">
                          <a:solidFill>
                            <a:schemeClr val="tx2"/>
                          </a:solidFill>
                        </a:rPr>
                        <a:t> activity</a:t>
                      </a:r>
                      <a:endParaRPr lang="da-DK" sz="1600" dirty="0">
                        <a:solidFill>
                          <a:schemeClr val="tx2"/>
                        </a:solidFill>
                      </a:endParaRPr>
                    </a:p>
                  </a:txBody>
                  <a:tcPr marL="69629" marR="69629" marT="34814" marB="34814"/>
                </a:tc>
                <a:tc>
                  <a:txBody>
                    <a:bodyPr/>
                    <a:lstStyle/>
                    <a:p>
                      <a:r>
                        <a:rPr lang="da-DK" sz="1600" dirty="0" smtClean="0">
                          <a:solidFill>
                            <a:schemeClr val="tx2"/>
                          </a:solidFill>
                        </a:rPr>
                        <a:t>Mulitiple</a:t>
                      </a:r>
                      <a:r>
                        <a:rPr lang="da-DK" sz="1600" baseline="0" dirty="0" smtClean="0">
                          <a:solidFill>
                            <a:schemeClr val="tx2"/>
                          </a:solidFill>
                        </a:rPr>
                        <a:t> FLICA </a:t>
                      </a:r>
                      <a:r>
                        <a:rPr lang="da-DK" sz="1600" baseline="0" dirty="0" err="1" smtClean="0">
                          <a:solidFill>
                            <a:schemeClr val="tx2"/>
                          </a:solidFill>
                        </a:rPr>
                        <a:t>assay</a:t>
                      </a:r>
                      <a:endParaRPr lang="da-DK" sz="1600" dirty="0">
                        <a:solidFill>
                          <a:schemeClr val="tx2"/>
                        </a:solidFill>
                      </a:endParaRPr>
                    </a:p>
                  </a:txBody>
                  <a:tcPr marL="69629" marR="69629" marT="34814" marB="34814"/>
                </a:tc>
                <a:tc>
                  <a:txBody>
                    <a:bodyPr/>
                    <a:lstStyle/>
                    <a:p>
                      <a:r>
                        <a:rPr lang="da-DK" sz="1200" dirty="0" smtClean="0">
                          <a:solidFill>
                            <a:schemeClr val="tx2"/>
                          </a:solidFill>
                        </a:rPr>
                        <a:t>Numerous caspase kits</a:t>
                      </a:r>
                      <a:endParaRPr lang="da-DK" sz="1200" dirty="0">
                        <a:solidFill>
                          <a:schemeClr val="tx2"/>
                        </a:solidFill>
                      </a:endParaRPr>
                    </a:p>
                  </a:txBody>
                  <a:tcPr marL="69629" marR="69629" marT="34814" marB="34814"/>
                </a:tc>
              </a:tr>
              <a:tr h="165152">
                <a:tc vMerge="1">
                  <a:txBody>
                    <a:bodyPr/>
                    <a:lstStyle/>
                    <a:p>
                      <a:endParaRPr lang="da-DK" dirty="0"/>
                    </a:p>
                  </a:txBody>
                  <a:tcPr/>
                </a:tc>
                <a:tc>
                  <a:txBody>
                    <a:bodyPr/>
                    <a:lstStyle/>
                    <a:p>
                      <a:r>
                        <a:rPr lang="da-DK" sz="1600" dirty="0" smtClean="0">
                          <a:solidFill>
                            <a:schemeClr val="tx2"/>
                          </a:solidFill>
                        </a:rPr>
                        <a:t>Metabolic</a:t>
                      </a:r>
                      <a:r>
                        <a:rPr lang="da-DK" sz="1600" baseline="0" dirty="0" smtClean="0">
                          <a:solidFill>
                            <a:schemeClr val="tx2"/>
                          </a:solidFill>
                        </a:rPr>
                        <a:t> activity</a:t>
                      </a:r>
                      <a:endParaRPr lang="da-DK" sz="1600" dirty="0">
                        <a:solidFill>
                          <a:schemeClr val="tx2"/>
                        </a:solidFill>
                      </a:endParaRPr>
                    </a:p>
                  </a:txBody>
                  <a:tcPr marL="69629" marR="69629" marT="34814" marB="34814"/>
                </a:tc>
                <a:tc>
                  <a:txBody>
                    <a:bodyPr/>
                    <a:lstStyle/>
                    <a:p>
                      <a:r>
                        <a:rPr lang="da-DK" sz="1600" dirty="0" smtClean="0">
                          <a:solidFill>
                            <a:schemeClr val="tx2"/>
                          </a:solidFill>
                        </a:rPr>
                        <a:t>Vitality Assay</a:t>
                      </a:r>
                      <a:endParaRPr lang="da-DK" sz="1600" dirty="0">
                        <a:solidFill>
                          <a:schemeClr val="tx2"/>
                        </a:solidFill>
                      </a:endParaRPr>
                    </a:p>
                  </a:txBody>
                  <a:tcPr marL="69629" marR="69629" marT="34814" marB="34814"/>
                </a:tc>
                <a:tc>
                  <a:txBody>
                    <a:bodyPr/>
                    <a:lstStyle/>
                    <a:p>
                      <a:r>
                        <a:rPr lang="da-DK" sz="1200" dirty="0" smtClean="0">
                          <a:solidFill>
                            <a:schemeClr val="tx2"/>
                          </a:solidFill>
                        </a:rPr>
                        <a:t>Vybrant Metabolic</a:t>
                      </a:r>
                      <a:r>
                        <a:rPr lang="da-DK" sz="1200" baseline="0" dirty="0" smtClean="0">
                          <a:solidFill>
                            <a:schemeClr val="tx2"/>
                          </a:solidFill>
                        </a:rPr>
                        <a:t> kits</a:t>
                      </a:r>
                      <a:endParaRPr lang="da-DK" sz="1200" dirty="0">
                        <a:solidFill>
                          <a:schemeClr val="tx2"/>
                        </a:solidFill>
                      </a:endParaRPr>
                    </a:p>
                  </a:txBody>
                  <a:tcPr marL="69629" marR="69629" marT="34814" marB="34814"/>
                </a:tc>
              </a:tr>
              <a:tr h="0">
                <a:tc vMerge="1">
                  <a:txBody>
                    <a:bodyPr/>
                    <a:lstStyle/>
                    <a:p>
                      <a:endParaRPr lang="da-DK" dirty="0"/>
                    </a:p>
                  </a:txBody>
                  <a:tcPr/>
                </a:tc>
                <a:tc>
                  <a:txBody>
                    <a:bodyPr/>
                    <a:lstStyle/>
                    <a:p>
                      <a:r>
                        <a:rPr lang="da-DK" sz="1600" dirty="0" smtClean="0">
                          <a:solidFill>
                            <a:schemeClr val="tx2"/>
                          </a:solidFill>
                        </a:rPr>
                        <a:t>DNA condensation</a:t>
                      </a:r>
                      <a:endParaRPr lang="da-DK" sz="1600" dirty="0">
                        <a:solidFill>
                          <a:schemeClr val="tx2"/>
                        </a:solidFill>
                      </a:endParaRPr>
                    </a:p>
                  </a:txBody>
                  <a:tcPr marL="69629" marR="69629" marT="34814" marB="348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600" dirty="0" err="1" smtClean="0">
                          <a:solidFill>
                            <a:schemeClr val="tx2"/>
                          </a:solidFill>
                        </a:rPr>
                        <a:t>Combined</a:t>
                      </a:r>
                      <a:r>
                        <a:rPr lang="da-DK" sz="1600" dirty="0" smtClean="0">
                          <a:solidFill>
                            <a:schemeClr val="tx2"/>
                          </a:solidFill>
                        </a:rPr>
                        <a:t> Hoechst/PI</a:t>
                      </a:r>
                      <a:r>
                        <a:rPr lang="da-DK" sz="1600" baseline="0" dirty="0" smtClean="0">
                          <a:solidFill>
                            <a:schemeClr val="tx2"/>
                          </a:solidFill>
                        </a:rPr>
                        <a:t> stain</a:t>
                      </a:r>
                      <a:r>
                        <a:rPr lang="da-DK" sz="1600" baseline="30000" dirty="0" smtClean="0">
                          <a:solidFill>
                            <a:schemeClr val="tx2"/>
                          </a:solidFill>
                        </a:rPr>
                        <a:t>1</a:t>
                      </a:r>
                      <a:endParaRPr lang="da-DK" sz="1600" dirty="0" smtClean="0">
                        <a:solidFill>
                          <a:schemeClr val="tx2"/>
                        </a:solidFill>
                      </a:endParaRPr>
                    </a:p>
                  </a:txBody>
                  <a:tcPr marL="69629" marR="69629" marT="34814" marB="34814"/>
                </a:tc>
                <a:tc>
                  <a:txBody>
                    <a:bodyPr/>
                    <a:lstStyle/>
                    <a:p>
                      <a:r>
                        <a:rPr lang="da-DK" sz="1200" dirty="0" smtClean="0">
                          <a:solidFill>
                            <a:schemeClr val="tx2"/>
                          </a:solidFill>
                        </a:rPr>
                        <a:t>Hoechst</a:t>
                      </a:r>
                      <a:r>
                        <a:rPr lang="da-DK" sz="1200" baseline="0" dirty="0" smtClean="0">
                          <a:solidFill>
                            <a:schemeClr val="tx2"/>
                          </a:solidFill>
                        </a:rPr>
                        <a:t> stain</a:t>
                      </a:r>
                      <a:endParaRPr lang="da-DK" sz="1200" dirty="0">
                        <a:solidFill>
                          <a:schemeClr val="tx2"/>
                        </a:solidFill>
                      </a:endParaRPr>
                    </a:p>
                  </a:txBody>
                  <a:tcPr marL="69629" marR="69629" marT="34814" marB="34814"/>
                </a:tc>
              </a:tr>
              <a:tr h="258296">
                <a:tc vMerge="1">
                  <a:txBody>
                    <a:bodyPr/>
                    <a:lstStyle/>
                    <a:p>
                      <a:endParaRPr lang="da-DK" dirty="0"/>
                    </a:p>
                  </a:txBody>
                  <a:tcPr/>
                </a:tc>
                <a:tc>
                  <a:txBody>
                    <a:bodyPr/>
                    <a:lstStyle/>
                    <a:p>
                      <a:r>
                        <a:rPr lang="da-DK" sz="1600" dirty="0" smtClean="0">
                          <a:solidFill>
                            <a:schemeClr val="tx2"/>
                          </a:solidFill>
                        </a:rPr>
                        <a:t>Plasma membrane integrity</a:t>
                      </a:r>
                      <a:endParaRPr lang="da-DK" sz="1600" dirty="0">
                        <a:solidFill>
                          <a:schemeClr val="tx2"/>
                        </a:solidFill>
                      </a:endParaRPr>
                    </a:p>
                  </a:txBody>
                  <a:tcPr marL="69629" marR="69629" marT="34814" marB="34814"/>
                </a:tc>
                <a:tc>
                  <a:txBody>
                    <a:bodyPr/>
                    <a:lstStyle/>
                    <a:p>
                      <a:r>
                        <a:rPr lang="da-DK" sz="1600" dirty="0" smtClean="0">
                          <a:solidFill>
                            <a:schemeClr val="tx2"/>
                          </a:solidFill>
                        </a:rPr>
                        <a:t>Viability and</a:t>
                      </a:r>
                      <a:r>
                        <a:rPr lang="da-DK" sz="1600" baseline="0" dirty="0" smtClean="0">
                          <a:solidFill>
                            <a:schemeClr val="tx2"/>
                          </a:solidFill>
                        </a:rPr>
                        <a:t> Cell Count, </a:t>
                      </a:r>
                      <a:r>
                        <a:rPr lang="da-DK" sz="1600" dirty="0" smtClean="0">
                          <a:solidFill>
                            <a:schemeClr val="tx2"/>
                          </a:solidFill>
                        </a:rPr>
                        <a:t>DAPI</a:t>
                      </a:r>
                      <a:r>
                        <a:rPr lang="da-DK" sz="1600" baseline="30000" dirty="0" smtClean="0">
                          <a:solidFill>
                            <a:schemeClr val="tx2"/>
                          </a:solidFill>
                        </a:rPr>
                        <a:t>2</a:t>
                      </a:r>
                      <a:r>
                        <a:rPr lang="da-DK" sz="1600" baseline="0" dirty="0" smtClean="0">
                          <a:solidFill>
                            <a:schemeClr val="tx2"/>
                          </a:solidFill>
                        </a:rPr>
                        <a:t>, </a:t>
                      </a:r>
                      <a:r>
                        <a:rPr lang="da-DK" sz="1600" dirty="0" smtClean="0">
                          <a:solidFill>
                            <a:schemeClr val="tx2"/>
                          </a:solidFill>
                        </a:rPr>
                        <a:t>PI</a:t>
                      </a:r>
                      <a:r>
                        <a:rPr lang="da-DK" sz="1600" baseline="30000" dirty="0" smtClean="0">
                          <a:solidFill>
                            <a:schemeClr val="tx2"/>
                          </a:solidFill>
                        </a:rPr>
                        <a:t>3</a:t>
                      </a:r>
                      <a:endParaRPr lang="da-DK" sz="1600" dirty="0">
                        <a:solidFill>
                          <a:schemeClr val="tx2"/>
                        </a:solidFill>
                      </a:endParaRPr>
                    </a:p>
                  </a:txBody>
                  <a:tcPr marL="69629" marR="69629" marT="34814" marB="34814"/>
                </a:tc>
                <a:tc>
                  <a:txBody>
                    <a:bodyPr/>
                    <a:lstStyle/>
                    <a:p>
                      <a:r>
                        <a:rPr lang="da-DK" sz="1200" dirty="0" smtClean="0">
                          <a:solidFill>
                            <a:schemeClr val="tx2"/>
                          </a:solidFill>
                        </a:rPr>
                        <a:t>PI</a:t>
                      </a:r>
                    </a:p>
                    <a:p>
                      <a:r>
                        <a:rPr lang="da-DK" sz="1200" dirty="0" smtClean="0">
                          <a:solidFill>
                            <a:schemeClr val="tx2"/>
                          </a:solidFill>
                        </a:rPr>
                        <a:t>Sytox</a:t>
                      </a:r>
                      <a:r>
                        <a:rPr lang="da-DK" sz="1200" baseline="0" dirty="0" smtClean="0">
                          <a:solidFill>
                            <a:schemeClr val="tx2"/>
                          </a:solidFill>
                        </a:rPr>
                        <a:t> Green dye</a:t>
                      </a:r>
                      <a:endParaRPr lang="da-DK" sz="1200" dirty="0">
                        <a:solidFill>
                          <a:schemeClr val="tx2"/>
                        </a:solidFill>
                      </a:endParaRPr>
                    </a:p>
                  </a:txBody>
                  <a:tcPr marL="69629" marR="69629" marT="34814" marB="34814"/>
                </a:tc>
              </a:tr>
              <a:tr h="205044">
                <a:tc vMerge="1">
                  <a:txBody>
                    <a:bodyPr/>
                    <a:lstStyle/>
                    <a:p>
                      <a:endParaRPr lang="da-DK" sz="1400" b="1" dirty="0"/>
                    </a:p>
                  </a:txBody>
                  <a:tcPr/>
                </a:tc>
                <a:tc>
                  <a:txBody>
                    <a:bodyPr/>
                    <a:lstStyle/>
                    <a:p>
                      <a:r>
                        <a:rPr lang="da-DK" sz="1600" dirty="0" smtClean="0">
                          <a:solidFill>
                            <a:schemeClr val="tx2"/>
                          </a:solidFill>
                        </a:rPr>
                        <a:t>DNA fragmentation</a:t>
                      </a:r>
                      <a:endParaRPr lang="da-DK" sz="1600" dirty="0">
                        <a:solidFill>
                          <a:schemeClr val="tx2"/>
                        </a:solidFill>
                      </a:endParaRPr>
                    </a:p>
                  </a:txBody>
                  <a:tcPr marL="69629" marR="69629" marT="34814" marB="34814"/>
                </a:tc>
                <a:tc>
                  <a:txBody>
                    <a:bodyPr/>
                    <a:lstStyle/>
                    <a:p>
                      <a:r>
                        <a:rPr lang="da-DK" sz="1600" b="0" dirty="0" smtClean="0">
                          <a:solidFill>
                            <a:schemeClr val="tx2"/>
                          </a:solidFill>
                        </a:rPr>
                        <a:t>DNA </a:t>
                      </a:r>
                      <a:r>
                        <a:rPr lang="da-DK" sz="1600" b="0" baseline="0" dirty="0" smtClean="0">
                          <a:solidFill>
                            <a:schemeClr val="tx2"/>
                          </a:solidFill>
                        </a:rPr>
                        <a:t>Fragmentation assay</a:t>
                      </a:r>
                      <a:endParaRPr lang="da-DK" sz="1600" b="0" dirty="0">
                        <a:solidFill>
                          <a:schemeClr val="tx2"/>
                        </a:solidFill>
                      </a:endParaRPr>
                    </a:p>
                  </a:txBody>
                  <a:tcPr marL="69629" marR="69629" marT="34814" marB="34814"/>
                </a:tc>
                <a:tc>
                  <a:txBody>
                    <a:bodyPr/>
                    <a:lstStyle/>
                    <a:p>
                      <a:r>
                        <a:rPr lang="da-DK" sz="1200" dirty="0" smtClean="0">
                          <a:solidFill>
                            <a:schemeClr val="tx2"/>
                          </a:solidFill>
                        </a:rPr>
                        <a:t>TUNEL assay </a:t>
                      </a:r>
                      <a:endParaRPr lang="da-DK" sz="1200" dirty="0">
                        <a:solidFill>
                          <a:schemeClr val="tx2"/>
                        </a:solidFill>
                      </a:endParaRPr>
                    </a:p>
                  </a:txBody>
                  <a:tcPr marL="69629" marR="69629" marT="34814" marB="34814"/>
                </a:tc>
              </a:tr>
            </a:tbl>
          </a:graphicData>
        </a:graphic>
      </p:graphicFrame>
      <p:sp>
        <p:nvSpPr>
          <p:cNvPr id="14" name="TextBox 23"/>
          <p:cNvSpPr txBox="1">
            <a:spLocks noChangeArrowheads="1"/>
          </p:cNvSpPr>
          <p:nvPr/>
        </p:nvSpPr>
        <p:spPr bwMode="auto">
          <a:xfrm>
            <a:off x="5220072" y="5775226"/>
            <a:ext cx="3635375" cy="246062"/>
          </a:xfrm>
          <a:prstGeom prst="rect">
            <a:avLst/>
          </a:prstGeom>
          <a:noFill/>
          <a:ln w="9525">
            <a:noFill/>
            <a:miter lim="800000"/>
            <a:headEnd/>
            <a:tailEnd/>
          </a:ln>
        </p:spPr>
        <p:txBody>
          <a:bodyPr wrap="none">
            <a:spAutoFit/>
          </a:bodyPr>
          <a:lstStyle/>
          <a:p>
            <a:r>
              <a:rPr lang="en-US" sz="1100" baseline="30000" dirty="0" smtClean="0">
                <a:solidFill>
                  <a:srgbClr val="0070C0"/>
                </a:solidFill>
              </a:rPr>
              <a:t>1 </a:t>
            </a:r>
            <a:r>
              <a:rPr lang="en-US" sz="1000" dirty="0" smtClean="0">
                <a:solidFill>
                  <a:srgbClr val="0070C0"/>
                </a:solidFill>
              </a:rPr>
              <a:t>Proof of concept obtained, but application has not been released</a:t>
            </a:r>
            <a:endParaRPr lang="en-US" sz="1000" dirty="0">
              <a:solidFill>
                <a:srgbClr val="0070C0"/>
              </a:solidFill>
            </a:endParaRPr>
          </a:p>
        </p:txBody>
      </p:sp>
      <p:sp>
        <p:nvSpPr>
          <p:cNvPr id="15" name="TextBox 24"/>
          <p:cNvSpPr txBox="1">
            <a:spLocks noChangeArrowheads="1"/>
          </p:cNvSpPr>
          <p:nvPr/>
        </p:nvSpPr>
        <p:spPr bwMode="auto">
          <a:xfrm>
            <a:off x="5220072" y="5991250"/>
            <a:ext cx="2401887" cy="246063"/>
          </a:xfrm>
          <a:prstGeom prst="rect">
            <a:avLst/>
          </a:prstGeom>
          <a:noFill/>
          <a:ln w="9525">
            <a:noFill/>
            <a:miter lim="800000"/>
            <a:headEnd/>
            <a:tailEnd/>
          </a:ln>
        </p:spPr>
        <p:txBody>
          <a:bodyPr wrap="none">
            <a:spAutoFit/>
          </a:bodyPr>
          <a:lstStyle/>
          <a:p>
            <a:r>
              <a:rPr lang="en-US" sz="1100" baseline="30000" dirty="0" smtClean="0">
                <a:solidFill>
                  <a:srgbClr val="0070C0"/>
                </a:solidFill>
              </a:rPr>
              <a:t>2 </a:t>
            </a:r>
            <a:r>
              <a:rPr lang="en-US" sz="1000" dirty="0" smtClean="0">
                <a:solidFill>
                  <a:srgbClr val="0070C0"/>
                </a:solidFill>
              </a:rPr>
              <a:t>Included in Mitochondrial Potential assay</a:t>
            </a:r>
            <a:endParaRPr lang="en-US" sz="1000" dirty="0">
              <a:solidFill>
                <a:srgbClr val="0070C0"/>
              </a:solidFill>
            </a:endParaRPr>
          </a:p>
        </p:txBody>
      </p:sp>
      <p:sp>
        <p:nvSpPr>
          <p:cNvPr id="16" name="TextBox 25"/>
          <p:cNvSpPr txBox="1">
            <a:spLocks noChangeArrowheads="1"/>
          </p:cNvSpPr>
          <p:nvPr/>
        </p:nvSpPr>
        <p:spPr bwMode="auto">
          <a:xfrm>
            <a:off x="5220072" y="6207274"/>
            <a:ext cx="1528763" cy="246062"/>
          </a:xfrm>
          <a:prstGeom prst="rect">
            <a:avLst/>
          </a:prstGeom>
          <a:noFill/>
          <a:ln w="9525">
            <a:noFill/>
            <a:miter lim="800000"/>
            <a:headEnd/>
            <a:tailEnd/>
          </a:ln>
        </p:spPr>
        <p:txBody>
          <a:bodyPr wrap="none">
            <a:spAutoFit/>
          </a:bodyPr>
          <a:lstStyle/>
          <a:p>
            <a:r>
              <a:rPr lang="en-US" sz="1100" baseline="30000" dirty="0" smtClean="0">
                <a:solidFill>
                  <a:srgbClr val="0070C0"/>
                </a:solidFill>
              </a:rPr>
              <a:t>3 </a:t>
            </a:r>
            <a:r>
              <a:rPr lang="en-US" sz="1000" dirty="0" smtClean="0">
                <a:solidFill>
                  <a:srgbClr val="0070C0"/>
                </a:solidFill>
              </a:rPr>
              <a:t>Included in Vitality assay</a:t>
            </a:r>
            <a:endParaRPr lang="en-US" sz="1000" dirty="0">
              <a:solidFill>
                <a:srgbClr val="0070C0"/>
              </a:solidFill>
            </a:endParaRPr>
          </a:p>
        </p:txBody>
      </p:sp>
      <p:cxnSp>
        <p:nvCxnSpPr>
          <p:cNvPr id="19" name="Lige pilforbindelse 18"/>
          <p:cNvCxnSpPr/>
          <p:nvPr/>
        </p:nvCxnSpPr>
        <p:spPr>
          <a:xfrm>
            <a:off x="1115616" y="2725605"/>
            <a:ext cx="0" cy="2376264"/>
          </a:xfrm>
          <a:prstGeom prst="straightConnector1">
            <a:avLst/>
          </a:prstGeom>
          <a:ln w="34925">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Up Arrow 19"/>
          <p:cNvSpPr/>
          <p:nvPr/>
        </p:nvSpPr>
        <p:spPr>
          <a:xfrm>
            <a:off x="4139952" y="5173877"/>
            <a:ext cx="36000" cy="180000"/>
          </a:xfrm>
          <a:prstGeom prst="upArrow">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1" name="Down Arrow 20"/>
          <p:cNvSpPr/>
          <p:nvPr/>
        </p:nvSpPr>
        <p:spPr>
          <a:xfrm>
            <a:off x="4139952" y="4741829"/>
            <a:ext cx="36000" cy="180000"/>
          </a:xfrm>
          <a:prstGeom prst="downArrow">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2" name="Up Arrow 21"/>
          <p:cNvSpPr/>
          <p:nvPr/>
        </p:nvSpPr>
        <p:spPr>
          <a:xfrm>
            <a:off x="4139952" y="4345805"/>
            <a:ext cx="36000" cy="180000"/>
          </a:xfrm>
          <a:prstGeom prst="upArrow">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3" name="Down Arrow 22"/>
          <p:cNvSpPr/>
          <p:nvPr/>
        </p:nvSpPr>
        <p:spPr>
          <a:xfrm>
            <a:off x="4139952" y="4021749"/>
            <a:ext cx="36000" cy="180000"/>
          </a:xfrm>
          <a:prstGeom prst="downArrow">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4" name="Up Arrow 23"/>
          <p:cNvSpPr/>
          <p:nvPr/>
        </p:nvSpPr>
        <p:spPr>
          <a:xfrm>
            <a:off x="4139952" y="3697733"/>
            <a:ext cx="36000" cy="180000"/>
          </a:xfrm>
          <a:prstGeom prst="upArrow">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5" name="Up Arrow 24"/>
          <p:cNvSpPr/>
          <p:nvPr/>
        </p:nvSpPr>
        <p:spPr>
          <a:xfrm>
            <a:off x="4139952" y="3049661"/>
            <a:ext cx="36000" cy="180000"/>
          </a:xfrm>
          <a:prstGeom prst="upArrow">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7" name="Down Arrow 26"/>
          <p:cNvSpPr/>
          <p:nvPr/>
        </p:nvSpPr>
        <p:spPr>
          <a:xfrm>
            <a:off x="4139952" y="2581589"/>
            <a:ext cx="36000" cy="180000"/>
          </a:xfrm>
          <a:prstGeom prst="downArrow">
            <a:avLst/>
          </a:prstGeom>
          <a:solidFill>
            <a:schemeClr val="tx2"/>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31" name="Titel 1"/>
          <p:cNvSpPr txBox="1">
            <a:spLocks/>
          </p:cNvSpPr>
          <p:nvPr/>
        </p:nvSpPr>
        <p:spPr bwMode="auto">
          <a:xfrm>
            <a:off x="323528" y="1023069"/>
            <a:ext cx="8229600" cy="647700"/>
          </a:xfrm>
          <a:prstGeom prst="rect">
            <a:avLst/>
          </a:prstGeom>
          <a:noFill/>
          <a:ln w="9525">
            <a:noFill/>
            <a:miter lim="800000"/>
            <a:headEnd/>
            <a:tailEnd/>
          </a:ln>
        </p:spPr>
        <p:txBody>
          <a:bodyPr vert="horz" wrap="square" lIns="91440" tIns="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chemeClr val="tx2"/>
                </a:solidFill>
                <a:effectLst/>
                <a:uLnTx/>
                <a:uFillTx/>
                <a:latin typeface="+mj-lt"/>
                <a:ea typeface="+mj-ea"/>
                <a:cs typeface="+mj-cs"/>
              </a:rPr>
              <a:t>Hallmarks of apoptosis</a:t>
            </a:r>
            <a:endParaRPr kumimoji="0" lang="en-US" sz="40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341140"/>
            <a:ext cx="8229600" cy="647700"/>
          </a:xfrm>
        </p:spPr>
        <p:txBody>
          <a:bodyPr/>
          <a:lstStyle/>
          <a:p>
            <a:r>
              <a:rPr lang="en-US" sz="3200" dirty="0" smtClean="0"/>
              <a:t>Cell Vitality using Vitabright-48™ </a:t>
            </a:r>
            <a:r>
              <a:rPr lang="en-US" sz="1800" b="0" dirty="0" smtClean="0"/>
              <a:t>(VB-48)</a:t>
            </a:r>
            <a:r>
              <a:rPr lang="en-US" sz="3200" dirty="0" smtClean="0"/>
              <a:t/>
            </a:r>
            <a:br>
              <a:rPr lang="en-US" sz="3200" dirty="0" smtClean="0"/>
            </a:br>
            <a:r>
              <a:rPr lang="en-US" sz="1800" b="0" dirty="0" smtClean="0"/>
              <a:t>Patented Chemometec technology</a:t>
            </a:r>
            <a:endParaRPr lang="en-US" sz="3200" b="0" dirty="0"/>
          </a:p>
        </p:txBody>
      </p:sp>
      <p:sp>
        <p:nvSpPr>
          <p:cNvPr id="3" name="Pladsholder til indhold 2"/>
          <p:cNvSpPr>
            <a:spLocks noGrp="1"/>
          </p:cNvSpPr>
          <p:nvPr>
            <p:ph idx="1"/>
          </p:nvPr>
        </p:nvSpPr>
        <p:spPr>
          <a:xfrm>
            <a:off x="251520" y="2276872"/>
            <a:ext cx="8435280" cy="3960440"/>
          </a:xfrm>
        </p:spPr>
        <p:txBody>
          <a:bodyPr>
            <a:normAutofit/>
          </a:bodyPr>
          <a:lstStyle/>
          <a:p>
            <a:r>
              <a:rPr lang="en-US" sz="1800" dirty="0" smtClean="0"/>
              <a:t>Very fast detection of vitality </a:t>
            </a:r>
            <a:r>
              <a:rPr lang="en-US" dirty="0" smtClean="0"/>
              <a:t>(</a:t>
            </a:r>
            <a:r>
              <a:rPr lang="en-US" sz="1800" dirty="0" smtClean="0"/>
              <a:t>&lt; 45 seconds analysis time)</a:t>
            </a:r>
          </a:p>
          <a:p>
            <a:endParaRPr lang="en-US" sz="1800" dirty="0" smtClean="0"/>
          </a:p>
          <a:p>
            <a:r>
              <a:rPr lang="en-US" sz="1800" dirty="0" smtClean="0"/>
              <a:t>Measures reduced thiols and correlates with </a:t>
            </a:r>
            <a:br>
              <a:rPr lang="en-US" sz="1800" dirty="0" smtClean="0"/>
            </a:br>
            <a:r>
              <a:rPr lang="en-US" sz="1800" dirty="0" smtClean="0"/>
              <a:t>early and mid-stage apoptotic markers</a:t>
            </a:r>
          </a:p>
          <a:p>
            <a:endParaRPr lang="en-US" sz="1800" dirty="0" smtClean="0"/>
          </a:p>
          <a:p>
            <a:r>
              <a:rPr lang="en-US" sz="1800" dirty="0" smtClean="0"/>
              <a:t>Reduced glutathione (GSH):</a:t>
            </a:r>
          </a:p>
          <a:p>
            <a:pPr lvl="1"/>
            <a:r>
              <a:rPr lang="en-US" sz="1600" dirty="0" smtClean="0"/>
              <a:t>Predominant </a:t>
            </a:r>
            <a:r>
              <a:rPr lang="en-US" sz="1600" dirty="0" err="1" smtClean="0"/>
              <a:t>thiol</a:t>
            </a:r>
            <a:r>
              <a:rPr lang="en-US" sz="1600" dirty="0" smtClean="0"/>
              <a:t> in cells</a:t>
            </a:r>
          </a:p>
          <a:p>
            <a:pPr lvl="1"/>
            <a:r>
              <a:rPr lang="en-US" sz="1600" dirty="0" smtClean="0"/>
              <a:t>Protects cells against oxidative </a:t>
            </a:r>
            <a:br>
              <a:rPr lang="en-US" sz="1600" dirty="0" smtClean="0"/>
            </a:br>
            <a:r>
              <a:rPr lang="en-US" sz="1600" dirty="0" smtClean="0"/>
              <a:t>damage (detoxifier) </a:t>
            </a:r>
          </a:p>
          <a:p>
            <a:pPr lvl="1"/>
            <a:r>
              <a:rPr lang="en-US" sz="1600" dirty="0" smtClean="0"/>
              <a:t>Changes in GSH is an early apoptotic </a:t>
            </a:r>
            <a:br>
              <a:rPr lang="en-US" sz="1600" dirty="0" smtClean="0"/>
            </a:br>
            <a:r>
              <a:rPr lang="en-US" sz="1600" dirty="0" smtClean="0"/>
              <a:t>marker (in some cells) </a:t>
            </a:r>
          </a:p>
          <a:p>
            <a:endParaRPr lang="en-US" sz="1800" dirty="0" smtClean="0"/>
          </a:p>
          <a:p>
            <a:endParaRPr lang="en-US" sz="1800" dirty="0" smtClean="0"/>
          </a:p>
          <a:p>
            <a:endParaRPr lang="en-US" sz="1800" dirty="0"/>
          </a:p>
        </p:txBody>
      </p:sp>
      <p:grpSp>
        <p:nvGrpSpPr>
          <p:cNvPr id="4" name="Group 8"/>
          <p:cNvGrpSpPr/>
          <p:nvPr/>
        </p:nvGrpSpPr>
        <p:grpSpPr>
          <a:xfrm>
            <a:off x="5148064" y="2852936"/>
            <a:ext cx="3672408" cy="2808312"/>
            <a:chOff x="5471592" y="3212976"/>
            <a:chExt cx="3672408" cy="2808312"/>
          </a:xfrm>
        </p:grpSpPr>
        <p:pic>
          <p:nvPicPr>
            <p:cNvPr id="7" name="Picture 3"/>
            <p:cNvPicPr>
              <a:picLocks noChangeAspect="1" noChangeArrowheads="1"/>
            </p:cNvPicPr>
            <p:nvPr/>
          </p:nvPicPr>
          <p:blipFill>
            <a:blip r:embed="rId3" cstate="print"/>
            <a:srcRect t="48036" b="7291"/>
            <a:stretch>
              <a:fillRect/>
            </a:stretch>
          </p:blipFill>
          <p:spPr bwMode="auto">
            <a:xfrm>
              <a:off x="5543600" y="4941168"/>
              <a:ext cx="3600400" cy="1080120"/>
            </a:xfrm>
            <a:prstGeom prst="rect">
              <a:avLst/>
            </a:prstGeom>
            <a:noFill/>
            <a:ln w="9525">
              <a:noFill/>
              <a:miter lim="800000"/>
              <a:headEnd/>
              <a:tailEnd/>
            </a:ln>
          </p:spPr>
        </p:pic>
        <p:pic>
          <p:nvPicPr>
            <p:cNvPr id="8" name="Picture 21" descr="New-2.jpg"/>
            <p:cNvPicPr>
              <a:picLocks noChangeAspect="1"/>
            </p:cNvPicPr>
            <p:nvPr/>
          </p:nvPicPr>
          <p:blipFill>
            <a:blip r:embed="rId4" cstate="screen"/>
            <a:srcRect/>
            <a:stretch>
              <a:fillRect/>
            </a:stretch>
          </p:blipFill>
          <p:spPr bwMode="auto">
            <a:xfrm>
              <a:off x="5471592" y="3212976"/>
              <a:ext cx="3623274" cy="1547632"/>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69132"/>
            <a:ext cx="8229600" cy="647700"/>
          </a:xfrm>
        </p:spPr>
        <p:txBody>
          <a:bodyPr/>
          <a:lstStyle/>
          <a:p>
            <a:r>
              <a:rPr lang="en-US" sz="3600" dirty="0" smtClean="0"/>
              <a:t>Vitabright-48™</a:t>
            </a:r>
            <a:endParaRPr lang="en-US" sz="3600" dirty="0"/>
          </a:p>
        </p:txBody>
      </p:sp>
      <p:sp>
        <p:nvSpPr>
          <p:cNvPr id="3" name="Pladsholder til indhold 2"/>
          <p:cNvSpPr>
            <a:spLocks noGrp="1"/>
          </p:cNvSpPr>
          <p:nvPr>
            <p:ph idx="1"/>
          </p:nvPr>
        </p:nvSpPr>
        <p:spPr/>
        <p:txBody>
          <a:bodyPr>
            <a:normAutofit/>
          </a:bodyPr>
          <a:lstStyle/>
          <a:p>
            <a:pPr marL="0" indent="0">
              <a:buNone/>
            </a:pPr>
            <a:r>
              <a:rPr lang="en-US" dirty="0" smtClean="0"/>
              <a:t>Fluorescence intensity of VitaBright-48™ is used as an indicator of the oxidative state (stress level) of cells.</a:t>
            </a:r>
            <a:endParaRPr lang="en-US" dirty="0"/>
          </a:p>
        </p:txBody>
      </p:sp>
      <p:grpSp>
        <p:nvGrpSpPr>
          <p:cNvPr id="4" name="Group 7"/>
          <p:cNvGrpSpPr/>
          <p:nvPr/>
        </p:nvGrpSpPr>
        <p:grpSpPr>
          <a:xfrm>
            <a:off x="1547664" y="2564904"/>
            <a:ext cx="6192688" cy="4042598"/>
            <a:chOff x="1970276" y="2596066"/>
            <a:chExt cx="5381228" cy="3726864"/>
          </a:xfrm>
        </p:grpSpPr>
        <p:pic>
          <p:nvPicPr>
            <p:cNvPr id="1026" name="Picture 2"/>
            <p:cNvPicPr>
              <a:picLocks noChangeAspect="1" noChangeArrowheads="1"/>
            </p:cNvPicPr>
            <p:nvPr/>
          </p:nvPicPr>
          <p:blipFill>
            <a:blip r:embed="rId3" cstate="print"/>
            <a:srcRect/>
            <a:stretch>
              <a:fillRect/>
            </a:stretch>
          </p:blipFill>
          <p:spPr bwMode="auto">
            <a:xfrm>
              <a:off x="1970276" y="2596066"/>
              <a:ext cx="5381228" cy="3726864"/>
            </a:xfrm>
            <a:prstGeom prst="rect">
              <a:avLst/>
            </a:prstGeom>
            <a:noFill/>
            <a:ln w="9525">
              <a:noFill/>
              <a:miter lim="800000"/>
              <a:headEnd/>
              <a:tailEnd/>
            </a:ln>
            <a:effectLst/>
          </p:spPr>
        </p:pic>
        <p:sp>
          <p:nvSpPr>
            <p:cNvPr id="5" name="Curved Up Arrow 4"/>
            <p:cNvSpPr/>
            <p:nvPr/>
          </p:nvSpPr>
          <p:spPr>
            <a:xfrm>
              <a:off x="4097738" y="3259906"/>
              <a:ext cx="999600" cy="460587"/>
            </a:xfrm>
            <a:prstGeom prst="curvedUpArrow">
              <a:avLst>
                <a:gd name="adj1" fmla="val 17790"/>
                <a:gd name="adj2" fmla="val 41278"/>
                <a:gd name="adj3" fmla="val 25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da-DK">
                <a:solidFill>
                  <a:schemeClr val="tx1"/>
                </a:solidFill>
              </a:endParaRPr>
            </a:p>
          </p:txBody>
        </p:sp>
        <p:sp>
          <p:nvSpPr>
            <p:cNvPr id="6" name="Pladsholder til indhold 2"/>
            <p:cNvSpPr txBox="1">
              <a:spLocks/>
            </p:cNvSpPr>
            <p:nvPr/>
          </p:nvSpPr>
          <p:spPr bwMode="auto">
            <a:xfrm>
              <a:off x="3096580" y="2795218"/>
              <a:ext cx="2079067"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182563" marR="0" lvl="0" indent="-182563" algn="ctr" defTabSz="914400" rtl="0" eaLnBrk="1" fontAlgn="base" latinLnBrk="0" hangingPunct="1">
                <a:lnSpc>
                  <a:spcPct val="100000"/>
                </a:lnSpc>
                <a:spcBef>
                  <a:spcPct val="20000"/>
                </a:spcBef>
                <a:spcAft>
                  <a:spcPct val="0"/>
                </a:spcAft>
                <a:buClr>
                  <a:srgbClr val="EDB500"/>
                </a:buClr>
                <a:buSzPct val="69000"/>
                <a:tabLst/>
                <a:defRPr/>
              </a:pPr>
              <a:r>
                <a:rPr kumimoji="0" lang="en-US" sz="1200" b="0" i="0" u="none" strike="noStrike" kern="0" cap="none" spc="0" normalizeH="0" baseline="0" noProof="0" dirty="0" smtClean="0">
                  <a:ln>
                    <a:noFill/>
                  </a:ln>
                  <a:solidFill>
                    <a:schemeClr val="tx2"/>
                  </a:solidFill>
                  <a:effectLst/>
                  <a:uLnTx/>
                  <a:uFillTx/>
                  <a:latin typeface="+mn-lt"/>
                  <a:ea typeface="+mn-ea"/>
                  <a:cs typeface="+mn-cs"/>
                </a:rPr>
                <a:t>Oxidative stress</a:t>
              </a:r>
            </a:p>
            <a:p>
              <a:pPr marL="182563" marR="0" lvl="0" indent="-182563" algn="ctr" defTabSz="914400" rtl="0" eaLnBrk="1" fontAlgn="base" latinLnBrk="0" hangingPunct="1">
                <a:lnSpc>
                  <a:spcPct val="100000"/>
                </a:lnSpc>
                <a:spcBef>
                  <a:spcPct val="20000"/>
                </a:spcBef>
                <a:spcAft>
                  <a:spcPct val="0"/>
                </a:spcAft>
                <a:buClr>
                  <a:srgbClr val="EDB500"/>
                </a:buClr>
                <a:buSzPct val="69000"/>
                <a:tabLst/>
                <a:defRPr/>
              </a:pPr>
              <a:r>
                <a:rPr kumimoji="0" lang="en-US" sz="1200" b="0" i="0" u="none" strike="noStrike" kern="0" cap="none" spc="0" normalizeH="0" baseline="0" noProof="0" dirty="0" smtClean="0">
                  <a:ln>
                    <a:noFill/>
                  </a:ln>
                  <a:solidFill>
                    <a:schemeClr val="tx2"/>
                  </a:solidFill>
                  <a:effectLst/>
                  <a:uLnTx/>
                  <a:uFillTx/>
                  <a:latin typeface="+mn-lt"/>
                  <a:ea typeface="+mn-ea"/>
                  <a:cs typeface="+mn-cs"/>
                </a:rPr>
                <a:t>(ROS/ROI)</a:t>
              </a:r>
              <a:endParaRPr kumimoji="0" lang="en-US" sz="1200" b="0" i="0" u="none" strike="noStrike" kern="0" cap="none" spc="0" normalizeH="0" baseline="0" noProof="0" dirty="0">
                <a:ln>
                  <a:noFill/>
                </a:ln>
                <a:solidFill>
                  <a:schemeClr val="tx2"/>
                </a:solidFill>
                <a:effectLst/>
                <a:uLnTx/>
                <a:uFillTx/>
                <a:latin typeface="+mn-lt"/>
                <a:ea typeface="+mn-ea"/>
                <a:cs typeface="+mn-cs"/>
              </a:endParaRPr>
            </a:p>
          </p:txBody>
        </p:sp>
        <p:sp>
          <p:nvSpPr>
            <p:cNvPr id="7" name="Pladsholder til indhold 2"/>
            <p:cNvSpPr txBox="1">
              <a:spLocks/>
            </p:cNvSpPr>
            <p:nvPr/>
          </p:nvSpPr>
          <p:spPr bwMode="auto">
            <a:xfrm>
              <a:off x="4786035" y="2994370"/>
              <a:ext cx="432048" cy="216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182563" marR="0" lvl="0" indent="-182563" algn="ctr" defTabSz="914400" rtl="0" eaLnBrk="1" fontAlgn="base" latinLnBrk="0" hangingPunct="1">
                <a:lnSpc>
                  <a:spcPct val="100000"/>
                </a:lnSpc>
                <a:spcBef>
                  <a:spcPct val="20000"/>
                </a:spcBef>
                <a:spcAft>
                  <a:spcPct val="0"/>
                </a:spcAft>
                <a:buClr>
                  <a:srgbClr val="EDB500"/>
                </a:buClr>
                <a:buSzPct val="69000"/>
                <a:tabLst/>
                <a:defRPr/>
              </a:pPr>
              <a:r>
                <a:rPr kumimoji="0" lang="en-US" sz="1200" b="0" i="0" u="none" strike="noStrike" kern="0" cap="none" spc="0" normalizeH="0" baseline="0" noProof="0" dirty="0" smtClean="0">
                  <a:ln>
                    <a:noFill/>
                  </a:ln>
                  <a:solidFill>
                    <a:schemeClr val="tx2"/>
                  </a:solidFill>
                  <a:effectLst/>
                  <a:uLnTx/>
                  <a:uFillTx/>
                  <a:latin typeface="+mn-lt"/>
                  <a:ea typeface="+mn-ea"/>
                  <a:cs typeface="+mn-cs"/>
                </a:rPr>
                <a:t>e</a:t>
              </a:r>
              <a:r>
                <a:rPr kumimoji="0" lang="en-US" sz="1200" b="0" i="0" u="none" strike="noStrike" kern="0" cap="none" spc="0" normalizeH="0" baseline="30000" noProof="0" dirty="0" smtClean="0">
                  <a:ln>
                    <a:noFill/>
                  </a:ln>
                  <a:solidFill>
                    <a:schemeClr val="tx2"/>
                  </a:solidFill>
                  <a:effectLst/>
                  <a:uLnTx/>
                  <a:uFillTx/>
                  <a:latin typeface="+mn-lt"/>
                  <a:ea typeface="+mn-ea"/>
                  <a:cs typeface="+mn-cs"/>
                </a:rPr>
                <a:t>-</a:t>
              </a:r>
              <a:endParaRPr kumimoji="0" lang="en-US" sz="1200" b="0" i="0" u="none" strike="noStrike" kern="0" cap="none" spc="0" normalizeH="0" baseline="30000" noProof="0" dirty="0">
                <a:ln>
                  <a:noFill/>
                </a:ln>
                <a:solidFill>
                  <a:schemeClr val="tx2"/>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827584" y="1125116"/>
            <a:ext cx="7632848" cy="647700"/>
          </a:xfrm>
        </p:spPr>
        <p:txBody>
          <a:bodyPr/>
          <a:lstStyle/>
          <a:p>
            <a:r>
              <a:rPr lang="en-US" sz="3200" dirty="0" smtClean="0">
                <a:solidFill>
                  <a:schemeClr val="tx2"/>
                </a:solidFill>
              </a:rPr>
              <a:t>NC-3000™ Cell Vitality Assay</a:t>
            </a:r>
            <a:endParaRPr lang="en-US" b="0" dirty="0"/>
          </a:p>
        </p:txBody>
      </p:sp>
      <p:pic>
        <p:nvPicPr>
          <p:cNvPr id="2050" name="Picture 2"/>
          <p:cNvPicPr>
            <a:picLocks noChangeAspect="1" noChangeArrowheads="1"/>
          </p:cNvPicPr>
          <p:nvPr/>
        </p:nvPicPr>
        <p:blipFill>
          <a:blip r:embed="rId3" cstate="print"/>
          <a:srcRect/>
          <a:stretch>
            <a:fillRect/>
          </a:stretch>
        </p:blipFill>
        <p:spPr bwMode="auto">
          <a:xfrm>
            <a:off x="899592" y="1841195"/>
            <a:ext cx="7560840" cy="3964069"/>
          </a:xfrm>
          <a:prstGeom prst="rect">
            <a:avLst/>
          </a:prstGeom>
          <a:noFill/>
          <a:ln w="9525">
            <a:noFill/>
            <a:miter lim="800000"/>
            <a:headEnd/>
            <a:tailEnd/>
          </a:ln>
        </p:spPr>
      </p:pic>
      <p:sp>
        <p:nvSpPr>
          <p:cNvPr id="4" name="TextBox 3"/>
          <p:cNvSpPr txBox="1"/>
          <p:nvPr/>
        </p:nvSpPr>
        <p:spPr>
          <a:xfrm>
            <a:off x="5917622" y="5805264"/>
            <a:ext cx="2614818" cy="246221"/>
          </a:xfrm>
          <a:prstGeom prst="rect">
            <a:avLst/>
          </a:prstGeom>
          <a:noFill/>
        </p:spPr>
        <p:txBody>
          <a:bodyPr wrap="none" rtlCol="0">
            <a:spAutoFit/>
          </a:bodyPr>
          <a:lstStyle/>
          <a:p>
            <a:r>
              <a:rPr lang="da-DK" sz="1000" dirty="0" smtClean="0"/>
              <a:t>CPT = </a:t>
            </a:r>
            <a:r>
              <a:rPr lang="da-DK" sz="1000" dirty="0" err="1" smtClean="0"/>
              <a:t>Camptothecin</a:t>
            </a:r>
            <a:r>
              <a:rPr lang="da-DK" sz="1000" dirty="0" smtClean="0"/>
              <a:t> (</a:t>
            </a:r>
            <a:r>
              <a:rPr lang="da-DK" sz="1000" dirty="0" err="1" smtClean="0"/>
              <a:t>Topoisomerase</a:t>
            </a:r>
            <a:r>
              <a:rPr lang="da-DK" sz="1000" dirty="0" smtClean="0"/>
              <a:t> inhibitor)</a:t>
            </a:r>
            <a:endParaRPr lang="da-DK"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074470"/>
            <a:ext cx="8280920" cy="1130394"/>
          </a:xfrm>
        </p:spPr>
        <p:txBody>
          <a:bodyPr>
            <a:normAutofit fontScale="90000"/>
          </a:bodyPr>
          <a:lstStyle/>
          <a:p>
            <a:r>
              <a:rPr lang="en-US" sz="4000" dirty="0" smtClean="0"/>
              <a:t>Mitochondrial Potential using JC-1</a:t>
            </a:r>
            <a:br>
              <a:rPr lang="en-US" sz="4000" dirty="0" smtClean="0"/>
            </a:br>
            <a:r>
              <a:rPr lang="en-US" sz="2200" b="0" i="1" dirty="0" smtClean="0">
                <a:solidFill>
                  <a:schemeClr val="tx1">
                    <a:lumMod val="50000"/>
                    <a:lumOff val="50000"/>
                  </a:schemeClr>
                </a:solidFill>
              </a:rPr>
              <a:t> Easy discrimination between polarized (healthy) cells, depolarized (apoptotic) cells and necrotic/late apoptotic cells</a:t>
            </a:r>
            <a:endParaRPr lang="en-US" sz="2200" b="0" i="1" dirty="0">
              <a:solidFill>
                <a:schemeClr val="tx1">
                  <a:lumMod val="50000"/>
                  <a:lumOff val="50000"/>
                </a:schemeClr>
              </a:solidFill>
            </a:endParaRPr>
          </a:p>
        </p:txBody>
      </p:sp>
      <p:grpSp>
        <p:nvGrpSpPr>
          <p:cNvPr id="13" name="Group 12"/>
          <p:cNvGrpSpPr/>
          <p:nvPr/>
        </p:nvGrpSpPr>
        <p:grpSpPr>
          <a:xfrm>
            <a:off x="3959424" y="2132856"/>
            <a:ext cx="4789040" cy="4068317"/>
            <a:chOff x="4644008" y="2024979"/>
            <a:chExt cx="4286250" cy="3924301"/>
          </a:xfrm>
        </p:grpSpPr>
        <p:pic>
          <p:nvPicPr>
            <p:cNvPr id="69634" name="Picture 2" descr="Image result for jc-1 dy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44008" y="2024979"/>
              <a:ext cx="4286250" cy="3924301"/>
            </a:xfrm>
            <a:prstGeom prst="rect">
              <a:avLst/>
            </a:prstGeom>
            <a:noFill/>
          </p:spPr>
        </p:pic>
        <p:sp>
          <p:nvSpPr>
            <p:cNvPr id="10" name="Pladsholder til indhold 2"/>
            <p:cNvSpPr txBox="1">
              <a:spLocks/>
            </p:cNvSpPr>
            <p:nvPr/>
          </p:nvSpPr>
          <p:spPr bwMode="auto">
            <a:xfrm>
              <a:off x="4805583" y="3573016"/>
              <a:ext cx="108012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182563" marR="0" lvl="0" indent="-182563" algn="ctr" defTabSz="914400" rtl="0" eaLnBrk="1" fontAlgn="base" latinLnBrk="0" hangingPunct="1">
                <a:lnSpc>
                  <a:spcPct val="100000"/>
                </a:lnSpc>
                <a:spcBef>
                  <a:spcPct val="20000"/>
                </a:spcBef>
                <a:spcAft>
                  <a:spcPct val="0"/>
                </a:spcAft>
                <a:buClr>
                  <a:srgbClr val="EDB500"/>
                </a:buClr>
                <a:buSzPct val="69000"/>
                <a:tabLst/>
                <a:defRPr/>
              </a:pPr>
              <a:r>
                <a:rPr kumimoji="0" lang="en-US"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Apoptotic</a:t>
              </a:r>
              <a:endParaRPr kumimoji="0" lang="en-US"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11" name="Pladsholder til indhold 2"/>
            <p:cNvSpPr txBox="1">
              <a:spLocks/>
            </p:cNvSpPr>
            <p:nvPr/>
          </p:nvSpPr>
          <p:spPr bwMode="auto">
            <a:xfrm>
              <a:off x="7740352" y="3789040"/>
              <a:ext cx="1152128"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182563" marR="0" lvl="0" indent="-182563" algn="ctr" defTabSz="914400" rtl="0" eaLnBrk="1" fontAlgn="base" latinLnBrk="0" hangingPunct="1">
                <a:lnSpc>
                  <a:spcPct val="100000"/>
                </a:lnSpc>
                <a:spcBef>
                  <a:spcPct val="20000"/>
                </a:spcBef>
                <a:spcAft>
                  <a:spcPct val="0"/>
                </a:spcAft>
                <a:buClr>
                  <a:srgbClr val="EDB500"/>
                </a:buClr>
                <a:buSzPct val="69000"/>
                <a:tabLst/>
                <a:defRPr/>
              </a:pPr>
              <a:r>
                <a:rPr kumimoji="0" lang="en-US"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Healthy</a:t>
              </a:r>
              <a:endParaRPr kumimoji="0" lang="en-US"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8" name="Pladsholder til indhold 2"/>
            <p:cNvSpPr txBox="1">
              <a:spLocks/>
            </p:cNvSpPr>
            <p:nvPr/>
          </p:nvSpPr>
          <p:spPr bwMode="auto">
            <a:xfrm>
              <a:off x="6996816" y="2223160"/>
              <a:ext cx="1152128"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182563" marR="0" lvl="0" indent="-182563" algn="ctr" defTabSz="914400" rtl="0" eaLnBrk="1" fontAlgn="base" latinLnBrk="0" hangingPunct="1">
                <a:lnSpc>
                  <a:spcPct val="100000"/>
                </a:lnSpc>
                <a:spcBef>
                  <a:spcPct val="20000"/>
                </a:spcBef>
                <a:spcAft>
                  <a:spcPct val="0"/>
                </a:spcAft>
                <a:buClr>
                  <a:srgbClr val="EDB500"/>
                </a:buClr>
                <a:buSzPct val="69000"/>
                <a:tabLst/>
                <a:defRPr/>
              </a:pPr>
              <a:r>
                <a:rPr kumimoji="0" lang="en-US"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Polarized</a:t>
              </a:r>
              <a:endParaRPr kumimoji="0" lang="en-US"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9" name="Pladsholder til indhold 2"/>
            <p:cNvSpPr txBox="1">
              <a:spLocks/>
            </p:cNvSpPr>
            <p:nvPr/>
          </p:nvSpPr>
          <p:spPr bwMode="auto">
            <a:xfrm>
              <a:off x="8060299" y="3126127"/>
              <a:ext cx="805511"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182563" marR="0" lvl="0" indent="-182563" algn="ctr" defTabSz="914400" rtl="0" eaLnBrk="1" fontAlgn="base" latinLnBrk="0" hangingPunct="1">
                <a:lnSpc>
                  <a:spcPct val="100000"/>
                </a:lnSpc>
                <a:spcBef>
                  <a:spcPct val="20000"/>
                </a:spcBef>
                <a:spcAft>
                  <a:spcPct val="0"/>
                </a:spcAft>
                <a:buClr>
                  <a:srgbClr val="EDB500"/>
                </a:buClr>
                <a:buSzPct val="69000"/>
                <a:tabLst/>
                <a:defRPr/>
              </a:pPr>
              <a:r>
                <a:rPr lang="en-US" sz="1200" kern="0" dirty="0" smtClean="0">
                  <a:effectLst>
                    <a:outerShdw blurRad="38100" dist="38100" dir="2700000" algn="tl">
                      <a:srgbClr val="000000">
                        <a:alpha val="43137"/>
                      </a:srgbClr>
                    </a:outerShdw>
                  </a:effectLst>
                </a:rPr>
                <a:t>P</a:t>
              </a:r>
              <a:r>
                <a:rPr kumimoji="0" lang="en-US" sz="1200" i="0" u="none" strike="noStrike" kern="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olarized</a:t>
              </a:r>
              <a:endParaRPr kumimoji="0" lang="en-US" sz="120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12" name="Pladsholder til indhold 2"/>
            <p:cNvSpPr txBox="1">
              <a:spLocks/>
            </p:cNvSpPr>
            <p:nvPr/>
          </p:nvSpPr>
          <p:spPr bwMode="auto">
            <a:xfrm>
              <a:off x="5579052" y="3126127"/>
              <a:ext cx="837732"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182563" marR="0" lvl="0" indent="-182563" algn="ctr" defTabSz="914400" rtl="0" eaLnBrk="1" fontAlgn="base" latinLnBrk="0" hangingPunct="1">
                <a:lnSpc>
                  <a:spcPct val="100000"/>
                </a:lnSpc>
                <a:spcBef>
                  <a:spcPct val="20000"/>
                </a:spcBef>
                <a:spcAft>
                  <a:spcPct val="0"/>
                </a:spcAft>
                <a:buClr>
                  <a:srgbClr val="EDB500"/>
                </a:buClr>
                <a:buSzPct val="69000"/>
                <a:tabLst/>
                <a:defRPr/>
              </a:pPr>
              <a:r>
                <a:rPr kumimoji="0" lang="en-US" sz="120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Depolarized</a:t>
              </a:r>
              <a:endParaRPr kumimoji="0" lang="en-US" sz="120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grpSp>
      <p:sp>
        <p:nvSpPr>
          <p:cNvPr id="15" name="Rectangle 14"/>
          <p:cNvSpPr/>
          <p:nvPr/>
        </p:nvSpPr>
        <p:spPr>
          <a:xfrm>
            <a:off x="338014" y="2780928"/>
            <a:ext cx="3585914" cy="2862322"/>
          </a:xfrm>
          <a:prstGeom prst="rect">
            <a:avLst/>
          </a:prstGeom>
        </p:spPr>
        <p:txBody>
          <a:bodyPr wrap="square">
            <a:spAutoFit/>
          </a:bodyPr>
          <a:lstStyle/>
          <a:p>
            <a:r>
              <a:rPr lang="en-US" sz="2000" kern="0" dirty="0" smtClean="0">
                <a:solidFill>
                  <a:schemeClr val="tx2"/>
                </a:solidFill>
                <a:ea typeface="+mj-ea"/>
                <a:cs typeface="+mj-cs"/>
              </a:rPr>
              <a:t>JC-1 is a </a:t>
            </a:r>
            <a:r>
              <a:rPr lang="en-US" sz="2000" kern="0" dirty="0" err="1" smtClean="0">
                <a:solidFill>
                  <a:schemeClr val="tx2"/>
                </a:solidFill>
                <a:ea typeface="+mj-ea"/>
                <a:cs typeface="+mj-cs"/>
              </a:rPr>
              <a:t>lipophilic</a:t>
            </a:r>
            <a:r>
              <a:rPr lang="en-US" sz="2000" kern="0" dirty="0" smtClean="0">
                <a:solidFill>
                  <a:schemeClr val="tx2"/>
                </a:solidFill>
                <a:ea typeface="+mj-ea"/>
                <a:cs typeface="+mj-cs"/>
              </a:rPr>
              <a:t>, cationic dye for detection of depolarization</a:t>
            </a:r>
          </a:p>
          <a:p>
            <a:pPr algn="ctr"/>
            <a:endParaRPr lang="en-US" sz="2000" kern="0" dirty="0" smtClean="0">
              <a:solidFill>
                <a:schemeClr val="tx2"/>
              </a:solidFill>
              <a:ea typeface="+mj-ea"/>
              <a:cs typeface="+mj-cs"/>
            </a:endParaRPr>
          </a:p>
          <a:p>
            <a:pPr algn="ctr"/>
            <a:endParaRPr lang="en-US" sz="2000" kern="0" dirty="0" smtClean="0">
              <a:solidFill>
                <a:schemeClr val="tx2"/>
              </a:solidFill>
              <a:ea typeface="+mj-ea"/>
              <a:cs typeface="+mj-cs"/>
            </a:endParaRPr>
          </a:p>
          <a:p>
            <a:pPr lvl="2"/>
            <a:r>
              <a:rPr lang="en-US" sz="2000" kern="0" dirty="0" smtClean="0">
                <a:solidFill>
                  <a:schemeClr val="tx2"/>
                </a:solidFill>
                <a:ea typeface="+mj-ea"/>
                <a:cs typeface="+mj-cs"/>
              </a:rPr>
              <a:t>Early in apoptosis the electrochemical gradient over the mitochondrial membrane collapses</a:t>
            </a:r>
            <a:endParaRPr lang="da-DK" dirty="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noChangeArrowheads="1"/>
          </p:cNvPicPr>
          <p:nvPr/>
        </p:nvPicPr>
        <p:blipFill>
          <a:blip r:embed="rId3" cstate="print"/>
          <a:srcRect l="9342" t="1701" r="9636" b="19303"/>
          <a:stretch>
            <a:fillRect/>
          </a:stretch>
        </p:blipFill>
        <p:spPr bwMode="auto">
          <a:xfrm>
            <a:off x="2843808" y="1046016"/>
            <a:ext cx="6192688" cy="5119288"/>
          </a:xfrm>
          <a:prstGeom prst="rect">
            <a:avLst/>
          </a:prstGeom>
          <a:noFill/>
          <a:ln w="9525">
            <a:noFill/>
            <a:miter lim="800000"/>
            <a:headEnd/>
            <a:tailEnd/>
          </a:ln>
        </p:spPr>
      </p:pic>
      <p:sp>
        <p:nvSpPr>
          <p:cNvPr id="6" name="Titel 1"/>
          <p:cNvSpPr>
            <a:spLocks noGrp="1"/>
          </p:cNvSpPr>
          <p:nvPr>
            <p:ph type="title"/>
          </p:nvPr>
        </p:nvSpPr>
        <p:spPr>
          <a:xfrm>
            <a:off x="0" y="2996952"/>
            <a:ext cx="2771800" cy="936104"/>
          </a:xfrm>
        </p:spPr>
        <p:txBody>
          <a:bodyPr>
            <a:noAutofit/>
          </a:bodyPr>
          <a:lstStyle/>
          <a:p>
            <a:pPr algn="ctr"/>
            <a:r>
              <a:rPr lang="en-US" sz="3200" dirty="0" smtClean="0">
                <a:solidFill>
                  <a:schemeClr val="tx2"/>
                </a:solidFill>
              </a:rPr>
              <a:t>NC-3000™ Mitochondrial </a:t>
            </a:r>
            <a:br>
              <a:rPr lang="en-US" sz="3200" dirty="0" smtClean="0">
                <a:solidFill>
                  <a:schemeClr val="tx2"/>
                </a:solidFill>
              </a:rPr>
            </a:br>
            <a:r>
              <a:rPr lang="en-US" sz="3200" dirty="0" smtClean="0">
                <a:solidFill>
                  <a:schemeClr val="tx2"/>
                </a:solidFill>
              </a:rPr>
              <a:t>Potential</a:t>
            </a:r>
            <a:br>
              <a:rPr lang="en-US" sz="3200" dirty="0" smtClean="0">
                <a:solidFill>
                  <a:schemeClr val="tx2"/>
                </a:solidFill>
              </a:rPr>
            </a:br>
            <a:r>
              <a:rPr lang="en-US" sz="3200" dirty="0" smtClean="0">
                <a:solidFill>
                  <a:schemeClr val="tx2"/>
                </a:solidFill>
              </a:rPr>
              <a:t>Assay</a:t>
            </a:r>
            <a:endParaRPr lang="en-US" sz="2000" b="0" i="1" dirty="0">
              <a:solidFill>
                <a:schemeClr val="tx2"/>
              </a:solidFill>
            </a:endParaRPr>
          </a:p>
        </p:txBody>
      </p:sp>
      <p:sp>
        <p:nvSpPr>
          <p:cNvPr id="4" name="TextBox 3"/>
          <p:cNvSpPr txBox="1"/>
          <p:nvPr/>
        </p:nvSpPr>
        <p:spPr>
          <a:xfrm>
            <a:off x="5724128" y="6135107"/>
            <a:ext cx="2614818" cy="246221"/>
          </a:xfrm>
          <a:prstGeom prst="rect">
            <a:avLst/>
          </a:prstGeom>
          <a:noFill/>
        </p:spPr>
        <p:txBody>
          <a:bodyPr wrap="none" rtlCol="0">
            <a:spAutoFit/>
          </a:bodyPr>
          <a:lstStyle/>
          <a:p>
            <a:r>
              <a:rPr lang="da-DK" sz="1000" dirty="0" smtClean="0"/>
              <a:t>CPT = </a:t>
            </a:r>
            <a:r>
              <a:rPr lang="da-DK" sz="1000" dirty="0" err="1" smtClean="0"/>
              <a:t>Camptothecin</a:t>
            </a:r>
            <a:r>
              <a:rPr lang="da-DK" sz="1000" dirty="0" smtClean="0"/>
              <a:t> (</a:t>
            </a:r>
            <a:r>
              <a:rPr lang="da-DK" sz="1000" dirty="0" err="1" smtClean="0"/>
              <a:t>Topoisomerase</a:t>
            </a:r>
            <a:r>
              <a:rPr lang="da-DK" sz="1000" dirty="0" smtClean="0"/>
              <a:t> inhibitor)</a:t>
            </a:r>
            <a:endParaRPr lang="da-DK"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200" y="909092"/>
            <a:ext cx="8229600" cy="647700"/>
          </a:xfrm>
        </p:spPr>
        <p:txBody>
          <a:bodyPr/>
          <a:lstStyle/>
          <a:p>
            <a:r>
              <a:rPr lang="en-US" sz="4000" dirty="0" err="1" smtClean="0"/>
              <a:t>Annexin</a:t>
            </a:r>
            <a:r>
              <a:rPr lang="en-US" sz="4000" dirty="0" smtClean="0"/>
              <a:t> V</a:t>
            </a:r>
            <a:r>
              <a:rPr lang="en-US" dirty="0" smtClean="0"/>
              <a:t/>
            </a:r>
            <a:br>
              <a:rPr lang="en-US" dirty="0" smtClean="0"/>
            </a:br>
            <a:r>
              <a:rPr lang="en-US" sz="1800" i="1" dirty="0" smtClean="0">
                <a:solidFill>
                  <a:schemeClr val="tx1">
                    <a:lumMod val="50000"/>
                    <a:lumOff val="50000"/>
                  </a:schemeClr>
                </a:solidFill>
              </a:rPr>
              <a:t>Information about both early apoptotic and late apoptotic/necrotic cells provided</a:t>
            </a:r>
            <a:endParaRPr lang="en-US" dirty="0">
              <a:solidFill>
                <a:schemeClr val="tx1">
                  <a:lumMod val="50000"/>
                  <a:lumOff val="50000"/>
                </a:schemeClr>
              </a:solidFill>
            </a:endParaRPr>
          </a:p>
        </p:txBody>
      </p:sp>
      <p:pic>
        <p:nvPicPr>
          <p:cNvPr id="9" name="Picture 3" descr="P:\Sales &amp; Marketing NY VERSION\98. MARKETING generelt\01. Picture Databank (logos, instruments, general etc.)\02. Product Pictures\01. NC-3000\NC-3000 New 2012\NC-3000 NEW 2012\NC-3000-black-with-lup.png"/>
          <p:cNvPicPr>
            <a:picLocks noChangeAspect="1" noChangeArrowheads="1"/>
          </p:cNvPicPr>
          <p:nvPr/>
        </p:nvPicPr>
        <p:blipFill>
          <a:blip r:embed="rId3" cstate="print"/>
          <a:srcRect/>
          <a:stretch>
            <a:fillRect/>
          </a:stretch>
        </p:blipFill>
        <p:spPr bwMode="auto">
          <a:xfrm>
            <a:off x="827584" y="3861048"/>
            <a:ext cx="864096" cy="864096"/>
          </a:xfrm>
          <a:prstGeom prst="rect">
            <a:avLst/>
          </a:prstGeom>
          <a:noFill/>
        </p:spPr>
      </p:pic>
      <p:pic>
        <p:nvPicPr>
          <p:cNvPr id="13" name="Picture 2"/>
          <p:cNvPicPr>
            <a:picLocks noChangeAspect="1" noChangeArrowheads="1"/>
          </p:cNvPicPr>
          <p:nvPr/>
        </p:nvPicPr>
        <p:blipFill>
          <a:blip r:embed="rId4" cstate="email">
            <a:clrChange>
              <a:clrFrom>
                <a:srgbClr val="FFFFFF"/>
              </a:clrFrom>
              <a:clrTo>
                <a:srgbClr val="FFFFFF">
                  <a:alpha val="0"/>
                </a:srgbClr>
              </a:clrTo>
            </a:clrChange>
          </a:blip>
          <a:srcRect l="5444" r="19665"/>
          <a:stretch>
            <a:fillRect/>
          </a:stretch>
        </p:blipFill>
        <p:spPr bwMode="auto">
          <a:xfrm>
            <a:off x="539552" y="1852098"/>
            <a:ext cx="3737601" cy="3665134"/>
          </a:xfrm>
          <a:prstGeom prst="rect">
            <a:avLst/>
          </a:prstGeom>
          <a:solidFill>
            <a:schemeClr val="bg1"/>
          </a:solidFill>
          <a:ln w="9525">
            <a:noFill/>
            <a:miter lim="800000"/>
            <a:headEnd/>
            <a:tailEnd/>
          </a:ln>
        </p:spPr>
      </p:pic>
      <p:grpSp>
        <p:nvGrpSpPr>
          <p:cNvPr id="20" name="Group 19"/>
          <p:cNvGrpSpPr/>
          <p:nvPr/>
        </p:nvGrpSpPr>
        <p:grpSpPr>
          <a:xfrm>
            <a:off x="4788024" y="1918573"/>
            <a:ext cx="3888432" cy="3351277"/>
            <a:chOff x="5004048" y="2276872"/>
            <a:chExt cx="3888432" cy="3351277"/>
          </a:xfrm>
        </p:grpSpPr>
        <p:pic>
          <p:nvPicPr>
            <p:cNvPr id="7" name="Picture 1"/>
            <p:cNvPicPr>
              <a:picLocks noChangeAspect="1" noChangeArrowheads="1"/>
            </p:cNvPicPr>
            <p:nvPr/>
          </p:nvPicPr>
          <p:blipFill>
            <a:blip r:embed="rId5" cstate="print"/>
            <a:srcRect l="29730" t="6147" r="46847" b="46926"/>
            <a:stretch>
              <a:fillRect/>
            </a:stretch>
          </p:blipFill>
          <p:spPr bwMode="auto">
            <a:xfrm>
              <a:off x="5004048" y="2276872"/>
              <a:ext cx="1944216" cy="194421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259190" y="3695546"/>
              <a:ext cx="287258" cy="307777"/>
            </a:xfrm>
            <a:prstGeom prst="rect">
              <a:avLst/>
            </a:prstGeom>
            <a:noFill/>
          </p:spPr>
          <p:txBody>
            <a:bodyPr wrap="none" rtlCol="0">
              <a:spAutoFit/>
            </a:bodyPr>
            <a:lstStyle/>
            <a:p>
              <a:r>
                <a:rPr lang="da-DK" sz="1400" dirty="0" smtClean="0"/>
                <a:t>V</a:t>
              </a:r>
              <a:endParaRPr lang="da-DK" sz="1400" dirty="0"/>
            </a:p>
          </p:txBody>
        </p:sp>
        <p:sp>
          <p:nvSpPr>
            <p:cNvPr id="10" name="TextBox 9"/>
            <p:cNvSpPr txBox="1"/>
            <p:nvPr/>
          </p:nvSpPr>
          <p:spPr>
            <a:xfrm>
              <a:off x="6083338" y="3695546"/>
              <a:ext cx="288862" cy="307777"/>
            </a:xfrm>
            <a:prstGeom prst="rect">
              <a:avLst/>
            </a:prstGeom>
            <a:noFill/>
          </p:spPr>
          <p:txBody>
            <a:bodyPr wrap="none" rtlCol="0">
              <a:spAutoFit/>
            </a:bodyPr>
            <a:lstStyle/>
            <a:p>
              <a:r>
                <a:rPr lang="da-DK" sz="1400" dirty="0" smtClean="0"/>
                <a:t>A</a:t>
              </a:r>
              <a:endParaRPr lang="da-DK" sz="1400" dirty="0"/>
            </a:p>
          </p:txBody>
        </p:sp>
        <p:sp>
          <p:nvSpPr>
            <p:cNvPr id="11" name="TextBox 10"/>
            <p:cNvSpPr txBox="1"/>
            <p:nvPr/>
          </p:nvSpPr>
          <p:spPr>
            <a:xfrm>
              <a:off x="6072118" y="2995211"/>
              <a:ext cx="300082" cy="307777"/>
            </a:xfrm>
            <a:prstGeom prst="rect">
              <a:avLst/>
            </a:prstGeom>
            <a:noFill/>
          </p:spPr>
          <p:txBody>
            <a:bodyPr wrap="none" rtlCol="0">
              <a:spAutoFit/>
            </a:bodyPr>
            <a:lstStyle/>
            <a:p>
              <a:r>
                <a:rPr lang="da-DK" sz="1400" dirty="0" smtClean="0"/>
                <a:t>N</a:t>
              </a:r>
              <a:endParaRPr lang="da-DK" sz="1400" dirty="0"/>
            </a:p>
          </p:txBody>
        </p:sp>
        <p:sp>
          <p:nvSpPr>
            <p:cNvPr id="15" name="TextBox 14"/>
            <p:cNvSpPr txBox="1"/>
            <p:nvPr/>
          </p:nvSpPr>
          <p:spPr>
            <a:xfrm>
              <a:off x="5004048" y="4797152"/>
              <a:ext cx="3075522" cy="830997"/>
            </a:xfrm>
            <a:prstGeom prst="rect">
              <a:avLst/>
            </a:prstGeom>
            <a:noFill/>
          </p:spPr>
          <p:txBody>
            <a:bodyPr wrap="none" rtlCol="0">
              <a:spAutoFit/>
            </a:bodyPr>
            <a:lstStyle/>
            <a:p>
              <a:r>
                <a:rPr lang="da-DK" sz="1200" dirty="0" smtClean="0"/>
                <a:t>V = </a:t>
              </a:r>
              <a:r>
                <a:rPr lang="da-DK" sz="1200" dirty="0" err="1" smtClean="0"/>
                <a:t>viable</a:t>
              </a:r>
              <a:r>
                <a:rPr lang="da-DK" sz="1200" dirty="0" smtClean="0"/>
                <a:t> </a:t>
              </a:r>
              <a:r>
                <a:rPr lang="da-DK" sz="1200" dirty="0" err="1" smtClean="0"/>
                <a:t>cells</a:t>
              </a:r>
              <a:endParaRPr lang="da-DK" sz="1200" dirty="0" smtClean="0"/>
            </a:p>
            <a:p>
              <a:r>
                <a:rPr lang="da-DK" sz="1200" dirty="0" smtClean="0"/>
                <a:t>A = </a:t>
              </a:r>
              <a:r>
                <a:rPr lang="da-DK" sz="1200" dirty="0" err="1" smtClean="0"/>
                <a:t>apoptotic</a:t>
              </a:r>
              <a:r>
                <a:rPr lang="da-DK" sz="1200" dirty="0" smtClean="0"/>
                <a:t> </a:t>
              </a:r>
              <a:r>
                <a:rPr lang="da-DK" sz="1200" dirty="0" err="1" smtClean="0"/>
                <a:t>cells</a:t>
              </a:r>
              <a:endParaRPr lang="da-DK" sz="1200" dirty="0" smtClean="0"/>
            </a:p>
            <a:p>
              <a:r>
                <a:rPr lang="da-DK" sz="1200" dirty="0" smtClean="0"/>
                <a:t>N = </a:t>
              </a:r>
              <a:r>
                <a:rPr lang="da-DK" sz="1200" dirty="0" err="1" smtClean="0"/>
                <a:t>necrotic</a:t>
              </a:r>
              <a:r>
                <a:rPr lang="da-DK" sz="1200" dirty="0" smtClean="0"/>
                <a:t> (</a:t>
              </a:r>
              <a:r>
                <a:rPr lang="da-DK" sz="1200" dirty="0" err="1" smtClean="0"/>
                <a:t>late</a:t>
              </a:r>
              <a:r>
                <a:rPr lang="da-DK" sz="1200" dirty="0" smtClean="0"/>
                <a:t> </a:t>
              </a:r>
              <a:r>
                <a:rPr lang="da-DK" sz="1200" dirty="0" err="1" smtClean="0"/>
                <a:t>apoptotic</a:t>
              </a:r>
              <a:r>
                <a:rPr lang="da-DK" sz="1200" dirty="0" smtClean="0"/>
                <a:t>) </a:t>
              </a:r>
              <a:r>
                <a:rPr lang="da-DK" sz="1200" dirty="0" err="1" smtClean="0"/>
                <a:t>cells</a:t>
              </a:r>
              <a:endParaRPr lang="da-DK" sz="1200" dirty="0" smtClean="0"/>
            </a:p>
            <a:p>
              <a:r>
                <a:rPr lang="da-DK" sz="1200" dirty="0" smtClean="0"/>
                <a:t>CPT = </a:t>
              </a:r>
              <a:r>
                <a:rPr lang="da-DK" sz="1200" dirty="0" err="1" smtClean="0"/>
                <a:t>Camptothecin</a:t>
              </a:r>
              <a:r>
                <a:rPr lang="da-DK" sz="1200" dirty="0" smtClean="0"/>
                <a:t> (</a:t>
              </a:r>
              <a:r>
                <a:rPr lang="da-DK" sz="1200" dirty="0" err="1" smtClean="0"/>
                <a:t>topoisomerase</a:t>
              </a:r>
              <a:r>
                <a:rPr lang="da-DK" sz="1200" dirty="0" smtClean="0"/>
                <a:t> inhibitor)</a:t>
              </a:r>
              <a:endParaRPr lang="da-DK" sz="1200" dirty="0"/>
            </a:p>
          </p:txBody>
        </p:sp>
        <p:pic>
          <p:nvPicPr>
            <p:cNvPr id="16" name="Picture 1"/>
            <p:cNvPicPr>
              <a:picLocks noChangeAspect="1" noChangeArrowheads="1"/>
            </p:cNvPicPr>
            <p:nvPr/>
          </p:nvPicPr>
          <p:blipFill>
            <a:blip r:embed="rId5" cstate="print"/>
            <a:srcRect l="29730" t="53074" r="46847" b="-1"/>
            <a:stretch>
              <a:fillRect/>
            </a:stretch>
          </p:blipFill>
          <p:spPr bwMode="auto">
            <a:xfrm>
              <a:off x="6948264" y="2276872"/>
              <a:ext cx="1944216" cy="1944216"/>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5192395" y="4221088"/>
              <a:ext cx="1539845" cy="276999"/>
            </a:xfrm>
            <a:prstGeom prst="rect">
              <a:avLst/>
            </a:prstGeom>
            <a:noFill/>
          </p:spPr>
          <p:txBody>
            <a:bodyPr wrap="none" rtlCol="0">
              <a:spAutoFit/>
            </a:bodyPr>
            <a:lstStyle/>
            <a:p>
              <a:r>
                <a:rPr lang="da-DK" sz="1200" dirty="0" err="1" smtClean="0"/>
                <a:t>Untreated</a:t>
              </a:r>
              <a:r>
                <a:rPr lang="da-DK" sz="1200" dirty="0" smtClean="0"/>
                <a:t> </a:t>
              </a:r>
              <a:r>
                <a:rPr lang="da-DK" sz="1200" dirty="0" err="1" smtClean="0"/>
                <a:t>Jurkat</a:t>
              </a:r>
              <a:r>
                <a:rPr lang="da-DK" sz="1200" dirty="0" smtClean="0"/>
                <a:t> </a:t>
              </a:r>
              <a:r>
                <a:rPr lang="da-DK" sz="1200" dirty="0" err="1" smtClean="0"/>
                <a:t>cells</a:t>
              </a:r>
              <a:endParaRPr lang="da-DK" sz="1200" dirty="0"/>
            </a:p>
          </p:txBody>
        </p:sp>
        <p:sp>
          <p:nvSpPr>
            <p:cNvPr id="19" name="TextBox 18"/>
            <p:cNvSpPr txBox="1"/>
            <p:nvPr/>
          </p:nvSpPr>
          <p:spPr>
            <a:xfrm>
              <a:off x="7092280" y="4221088"/>
              <a:ext cx="1644746" cy="276999"/>
            </a:xfrm>
            <a:prstGeom prst="rect">
              <a:avLst/>
            </a:prstGeom>
            <a:noFill/>
          </p:spPr>
          <p:txBody>
            <a:bodyPr wrap="none" rtlCol="0">
              <a:spAutoFit/>
            </a:bodyPr>
            <a:lstStyle/>
            <a:p>
              <a:r>
                <a:rPr lang="da-DK" sz="1200" dirty="0" err="1" smtClean="0"/>
                <a:t>CPT-treated</a:t>
              </a:r>
              <a:r>
                <a:rPr lang="da-DK" sz="1200" dirty="0" smtClean="0"/>
                <a:t> </a:t>
              </a:r>
              <a:r>
                <a:rPr lang="da-DK" sz="1200" dirty="0" err="1" smtClean="0"/>
                <a:t>Jurkat</a:t>
              </a:r>
              <a:r>
                <a:rPr lang="da-DK" sz="1200" dirty="0" smtClean="0"/>
                <a:t> </a:t>
              </a:r>
              <a:r>
                <a:rPr lang="da-DK" sz="1200" dirty="0" err="1" smtClean="0"/>
                <a:t>cells</a:t>
              </a:r>
              <a:endParaRPr lang="da-DK" sz="1200"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52736"/>
            <a:ext cx="8229600" cy="647700"/>
          </a:xfrm>
        </p:spPr>
        <p:txBody>
          <a:bodyPr/>
          <a:lstStyle/>
          <a:p>
            <a:r>
              <a:rPr lang="en-US" sz="4000" dirty="0" smtClean="0"/>
              <a:t>Caspase 3/7, 8 &amp; 9</a:t>
            </a:r>
            <a:r>
              <a:rPr lang="en-US" dirty="0" smtClean="0"/>
              <a:t/>
            </a:r>
            <a:br>
              <a:rPr lang="en-US" dirty="0" smtClean="0"/>
            </a:br>
            <a:r>
              <a:rPr lang="en-US" sz="1800" b="0" i="1" dirty="0" smtClean="0">
                <a:solidFill>
                  <a:schemeClr val="tx1">
                    <a:lumMod val="50000"/>
                    <a:lumOff val="50000"/>
                  </a:schemeClr>
                </a:solidFill>
              </a:rPr>
              <a:t>Information about both early apoptotic and late apoptotic/ necrotic cells provided </a:t>
            </a:r>
            <a:endParaRPr lang="en-US" sz="1800" b="0" i="1" dirty="0">
              <a:solidFill>
                <a:schemeClr val="tx1">
                  <a:lumMod val="50000"/>
                  <a:lumOff val="50000"/>
                </a:schemeClr>
              </a:solidFill>
            </a:endParaRPr>
          </a:p>
        </p:txBody>
      </p:sp>
      <p:pic>
        <p:nvPicPr>
          <p:cNvPr id="57346" name="Picture 2" descr="Image result for flica assay"/>
          <p:cNvPicPr>
            <a:picLocks noChangeAspect="1" noChangeArrowheads="1"/>
          </p:cNvPicPr>
          <p:nvPr/>
        </p:nvPicPr>
        <p:blipFill>
          <a:blip r:embed="rId3" cstate="print"/>
          <a:srcRect/>
          <a:stretch>
            <a:fillRect/>
          </a:stretch>
        </p:blipFill>
        <p:spPr bwMode="auto">
          <a:xfrm>
            <a:off x="1013101" y="2134597"/>
            <a:ext cx="7107453" cy="2952328"/>
          </a:xfrm>
          <a:prstGeom prst="rect">
            <a:avLst/>
          </a:prstGeom>
          <a:noFill/>
        </p:spPr>
      </p:pic>
      <p:sp>
        <p:nvSpPr>
          <p:cNvPr id="10" name="Rectangle 9"/>
          <p:cNvSpPr/>
          <p:nvPr/>
        </p:nvSpPr>
        <p:spPr>
          <a:xfrm>
            <a:off x="457199" y="5158933"/>
            <a:ext cx="8219256" cy="646331"/>
          </a:xfrm>
          <a:prstGeom prst="rect">
            <a:avLst/>
          </a:prstGeom>
        </p:spPr>
        <p:txBody>
          <a:bodyPr wrap="square">
            <a:spAutoFit/>
          </a:bodyPr>
          <a:lstStyle/>
          <a:p>
            <a:pPr algn="ctr"/>
            <a:r>
              <a:rPr lang="da-DK" b="1" dirty="0" err="1" smtClean="0"/>
              <a:t>Caspases</a:t>
            </a:r>
            <a:r>
              <a:rPr lang="da-DK" dirty="0" smtClean="0"/>
              <a:t> (</a:t>
            </a:r>
            <a:r>
              <a:rPr lang="da-DK" dirty="0" err="1" smtClean="0"/>
              <a:t>cysteine-dependent</a:t>
            </a:r>
            <a:r>
              <a:rPr lang="da-DK" dirty="0" smtClean="0"/>
              <a:t> </a:t>
            </a:r>
            <a:r>
              <a:rPr lang="da-DK" dirty="0" err="1" smtClean="0"/>
              <a:t>aspartate-directed</a:t>
            </a:r>
            <a:r>
              <a:rPr lang="da-DK" dirty="0" smtClean="0"/>
              <a:t> </a:t>
            </a:r>
            <a:r>
              <a:rPr lang="da-DK" dirty="0" err="1" smtClean="0"/>
              <a:t>proteases</a:t>
            </a:r>
            <a:r>
              <a:rPr lang="da-DK" dirty="0" smtClean="0"/>
              <a:t>) </a:t>
            </a:r>
            <a:r>
              <a:rPr lang="da-DK" dirty="0" err="1" smtClean="0"/>
              <a:t>are</a:t>
            </a:r>
            <a:r>
              <a:rPr lang="da-DK" dirty="0" smtClean="0"/>
              <a:t> a </a:t>
            </a:r>
            <a:r>
              <a:rPr lang="da-DK" dirty="0" err="1" smtClean="0"/>
              <a:t>family</a:t>
            </a:r>
            <a:r>
              <a:rPr lang="da-DK" dirty="0" smtClean="0"/>
              <a:t> of </a:t>
            </a:r>
            <a:r>
              <a:rPr lang="da-DK" dirty="0" err="1" smtClean="0"/>
              <a:t>protease</a:t>
            </a:r>
            <a:r>
              <a:rPr lang="da-DK" dirty="0" smtClean="0"/>
              <a:t> </a:t>
            </a:r>
            <a:r>
              <a:rPr lang="da-DK" dirty="0" err="1" smtClean="0"/>
              <a:t>enzymes</a:t>
            </a:r>
            <a:r>
              <a:rPr lang="da-DK" dirty="0" smtClean="0"/>
              <a:t> </a:t>
            </a:r>
            <a:r>
              <a:rPr lang="da-DK" dirty="0" err="1" smtClean="0"/>
              <a:t>playing</a:t>
            </a:r>
            <a:r>
              <a:rPr lang="da-DK" dirty="0" smtClean="0"/>
              <a:t> </a:t>
            </a:r>
            <a:r>
              <a:rPr lang="da-DK" dirty="0" err="1" smtClean="0"/>
              <a:t>essential</a:t>
            </a:r>
            <a:r>
              <a:rPr lang="da-DK" dirty="0" smtClean="0"/>
              <a:t> </a:t>
            </a:r>
            <a:r>
              <a:rPr lang="da-DK" dirty="0" err="1" smtClean="0"/>
              <a:t>roles</a:t>
            </a:r>
            <a:r>
              <a:rPr lang="da-DK" dirty="0" smtClean="0"/>
              <a:t> in </a:t>
            </a:r>
            <a:r>
              <a:rPr lang="da-DK" dirty="0" err="1" smtClean="0"/>
              <a:t>programmed</a:t>
            </a:r>
            <a:r>
              <a:rPr lang="da-DK" dirty="0" smtClean="0"/>
              <a:t> </a:t>
            </a:r>
            <a:r>
              <a:rPr lang="da-DK" dirty="0" err="1" smtClean="0"/>
              <a:t>cell</a:t>
            </a:r>
            <a:r>
              <a:rPr lang="da-DK" dirty="0" smtClean="0"/>
              <a:t> </a:t>
            </a:r>
            <a:r>
              <a:rPr lang="da-DK" dirty="0" err="1" smtClean="0"/>
              <a:t>death</a:t>
            </a:r>
            <a:r>
              <a:rPr lang="da-DK" dirty="0" smtClean="0"/>
              <a:t> and inflammation.</a:t>
            </a:r>
            <a:endParaRPr lang="da-D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69160"/>
            <a:ext cx="8229600" cy="1224136"/>
          </a:xfrm>
        </p:spPr>
        <p:txBody>
          <a:bodyPr/>
          <a:lstStyle/>
          <a:p>
            <a:pPr algn="ctr">
              <a:buNone/>
            </a:pPr>
            <a:r>
              <a:rPr lang="en-US" dirty="0" smtClean="0"/>
              <a:t>	</a:t>
            </a:r>
            <a:r>
              <a:rPr lang="en-US" b="1" dirty="0" smtClean="0"/>
              <a:t>Fluorescence</a:t>
            </a:r>
            <a:r>
              <a:rPr lang="en-US" dirty="0" smtClean="0"/>
              <a:t> </a:t>
            </a:r>
            <a:r>
              <a:rPr lang="en-US" dirty="0" smtClean="0"/>
              <a:t>is the emission of light by a substance that has absorbed light or </a:t>
            </a:r>
            <a:r>
              <a:rPr lang="en-US" dirty="0" smtClean="0"/>
              <a:t>other electromagnetic </a:t>
            </a:r>
            <a:r>
              <a:rPr lang="en-US" dirty="0" smtClean="0"/>
              <a:t>radiation. It is a form of luminescence. In most cases, the emitted light has a longer wavelength, and therefore lower energy, than the absorbed </a:t>
            </a:r>
            <a:r>
              <a:rPr lang="en-US" dirty="0" smtClean="0"/>
              <a:t>radiation (</a:t>
            </a:r>
            <a:r>
              <a:rPr lang="en-US" dirty="0" err="1" smtClean="0"/>
              <a:t>Stoke’s</a:t>
            </a:r>
            <a:r>
              <a:rPr lang="en-US" dirty="0" smtClean="0"/>
              <a:t> Law).</a:t>
            </a:r>
            <a:endParaRPr lang="da-DK" dirty="0"/>
          </a:p>
        </p:txBody>
      </p:sp>
      <p:pic>
        <p:nvPicPr>
          <p:cNvPr id="80898" name="Picture 2" descr="Image result for visible spectru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59632" y="1844824"/>
            <a:ext cx="6624736" cy="3162165"/>
          </a:xfrm>
          <a:prstGeom prst="rect">
            <a:avLst/>
          </a:prstGeom>
          <a:noFill/>
        </p:spPr>
      </p:pic>
      <p:sp>
        <p:nvSpPr>
          <p:cNvPr id="6" name="TextBox 5"/>
          <p:cNvSpPr txBox="1"/>
          <p:nvPr/>
        </p:nvSpPr>
        <p:spPr>
          <a:xfrm>
            <a:off x="35496" y="1136938"/>
            <a:ext cx="9071992" cy="707886"/>
          </a:xfrm>
          <a:prstGeom prst="rect">
            <a:avLst/>
          </a:prstGeom>
          <a:noFill/>
        </p:spPr>
        <p:txBody>
          <a:bodyPr wrap="square" rtlCol="0">
            <a:spAutoFit/>
          </a:bodyPr>
          <a:lstStyle/>
          <a:p>
            <a:pPr algn="ctr"/>
            <a:r>
              <a:rPr lang="en-US" sz="4000" b="1" dirty="0" smtClean="0">
                <a:solidFill>
                  <a:schemeClr val="tx2">
                    <a:lumMod val="90000"/>
                    <a:lumOff val="10000"/>
                  </a:schemeClr>
                </a:solidFill>
              </a:rPr>
              <a:t>NC-3000™ Technology</a:t>
            </a:r>
            <a:r>
              <a:rPr lang="en-US" sz="4000" b="1" dirty="0" smtClean="0">
                <a:solidFill>
                  <a:schemeClr val="tx2">
                    <a:lumMod val="90000"/>
                    <a:lumOff val="10000"/>
                  </a:schemeClr>
                </a:solidFill>
              </a:rPr>
              <a:t> – Built to perform!</a:t>
            </a:r>
            <a:endParaRPr lang="en-GB" sz="4000" b="1" i="1" dirty="0" smtClean="0">
              <a:solidFill>
                <a:schemeClr val="tx2">
                  <a:lumMod val="90000"/>
                  <a:lumOff val="1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852936"/>
            <a:ext cx="2386608" cy="647700"/>
          </a:xfrm>
        </p:spPr>
        <p:txBody>
          <a:bodyPr/>
          <a:lstStyle/>
          <a:p>
            <a:pPr algn="ctr"/>
            <a:r>
              <a:rPr lang="en-US" sz="3200" dirty="0" smtClean="0">
                <a:solidFill>
                  <a:schemeClr val="tx2"/>
                </a:solidFill>
              </a:rPr>
              <a:t>NC-3000™ </a:t>
            </a:r>
            <a:r>
              <a:rPr lang="en-US" sz="3200" dirty="0" err="1" smtClean="0">
                <a:solidFill>
                  <a:schemeClr val="tx2"/>
                </a:solidFill>
              </a:rPr>
              <a:t>Caspase</a:t>
            </a:r>
            <a:r>
              <a:rPr lang="en-US" sz="3200" dirty="0" smtClean="0">
                <a:solidFill>
                  <a:schemeClr val="tx2"/>
                </a:solidFill>
              </a:rPr>
              <a:t> Assay</a:t>
            </a:r>
            <a:endParaRPr lang="en-US" sz="3200" dirty="0">
              <a:solidFill>
                <a:schemeClr val="tx2"/>
              </a:solidFill>
            </a:endParaRPr>
          </a:p>
        </p:txBody>
      </p:sp>
      <p:pic>
        <p:nvPicPr>
          <p:cNvPr id="55297" name="Picture 1"/>
          <p:cNvPicPr>
            <a:picLocks noChangeAspect="1" noChangeArrowheads="1"/>
          </p:cNvPicPr>
          <p:nvPr/>
        </p:nvPicPr>
        <p:blipFill>
          <a:blip r:embed="rId3" cstate="print"/>
          <a:srcRect/>
          <a:stretch>
            <a:fillRect/>
          </a:stretch>
        </p:blipFill>
        <p:spPr bwMode="auto">
          <a:xfrm>
            <a:off x="2402920" y="1052736"/>
            <a:ext cx="6741080" cy="4968552"/>
          </a:xfrm>
          <a:prstGeom prst="rect">
            <a:avLst/>
          </a:prstGeom>
          <a:noFill/>
          <a:ln w="9525">
            <a:noFill/>
            <a:miter lim="800000"/>
            <a:headEnd/>
            <a:tailEnd/>
          </a:ln>
        </p:spPr>
      </p:pic>
      <p:sp>
        <p:nvSpPr>
          <p:cNvPr id="4" name="TextBox 3"/>
          <p:cNvSpPr txBox="1"/>
          <p:nvPr/>
        </p:nvSpPr>
        <p:spPr>
          <a:xfrm>
            <a:off x="6493686" y="5949280"/>
            <a:ext cx="2614818" cy="246221"/>
          </a:xfrm>
          <a:prstGeom prst="rect">
            <a:avLst/>
          </a:prstGeom>
          <a:noFill/>
        </p:spPr>
        <p:txBody>
          <a:bodyPr wrap="none" rtlCol="0">
            <a:spAutoFit/>
          </a:bodyPr>
          <a:lstStyle/>
          <a:p>
            <a:r>
              <a:rPr lang="da-DK" sz="1000" dirty="0" smtClean="0"/>
              <a:t>CPT = </a:t>
            </a:r>
            <a:r>
              <a:rPr lang="da-DK" sz="1000" dirty="0" err="1" smtClean="0"/>
              <a:t>Camptothecin</a:t>
            </a:r>
            <a:r>
              <a:rPr lang="da-DK" sz="1000" dirty="0" smtClean="0"/>
              <a:t> (</a:t>
            </a:r>
            <a:r>
              <a:rPr lang="da-DK" sz="1000" dirty="0" err="1" smtClean="0"/>
              <a:t>Topoisomerase</a:t>
            </a:r>
            <a:r>
              <a:rPr lang="da-DK" sz="1000" dirty="0" smtClean="0"/>
              <a:t> inhibitor)</a:t>
            </a:r>
            <a:endParaRPr lang="da-DK"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sz="4000" dirty="0" smtClean="0"/>
              <a:t>DNA Fragmentation</a:t>
            </a:r>
            <a:r>
              <a:rPr lang="en-US" dirty="0" smtClean="0"/>
              <a:t/>
            </a:r>
            <a:br>
              <a:rPr lang="en-US" dirty="0" smtClean="0"/>
            </a:br>
            <a:r>
              <a:rPr lang="en-US" sz="1800" b="0" i="1" dirty="0" smtClean="0">
                <a:solidFill>
                  <a:schemeClr val="tx1">
                    <a:lumMod val="50000"/>
                    <a:lumOff val="50000"/>
                  </a:schemeClr>
                </a:solidFill>
              </a:rPr>
              <a:t>Easy measurement of DNA fragmentation at the single cell level</a:t>
            </a:r>
            <a:endParaRPr lang="en-US" b="0" dirty="0">
              <a:solidFill>
                <a:schemeClr val="tx1">
                  <a:lumMod val="50000"/>
                  <a:lumOff val="50000"/>
                </a:schemeClr>
              </a:solidFill>
            </a:endParaRPr>
          </a:p>
        </p:txBody>
      </p:sp>
      <p:sp>
        <p:nvSpPr>
          <p:cNvPr id="3" name="Pladsholder til indhold 2"/>
          <p:cNvSpPr>
            <a:spLocks noGrp="1"/>
          </p:cNvSpPr>
          <p:nvPr>
            <p:ph idx="1"/>
          </p:nvPr>
        </p:nvSpPr>
        <p:spPr>
          <a:xfrm>
            <a:off x="755576" y="2564904"/>
            <a:ext cx="4690864" cy="2016224"/>
          </a:xfrm>
        </p:spPr>
        <p:txBody>
          <a:bodyPr>
            <a:noAutofit/>
          </a:bodyPr>
          <a:lstStyle/>
          <a:p>
            <a:pPr>
              <a:buNone/>
            </a:pPr>
            <a:r>
              <a:rPr lang="en-US" dirty="0" smtClean="0">
                <a:solidFill>
                  <a:schemeClr val="tx2"/>
                </a:solidFill>
              </a:rPr>
              <a:t>DNA fragmentation is a one of the hallmarks of late apoptotic cells</a:t>
            </a:r>
          </a:p>
          <a:p>
            <a:endParaRPr lang="en-US" sz="1600" dirty="0" smtClean="0">
              <a:solidFill>
                <a:schemeClr val="tx2"/>
              </a:solidFill>
            </a:endParaRPr>
          </a:p>
          <a:p>
            <a:endParaRPr lang="en-US" sz="1600" dirty="0" smtClean="0">
              <a:solidFill>
                <a:schemeClr val="tx2"/>
              </a:solidFill>
            </a:endParaRPr>
          </a:p>
          <a:p>
            <a:r>
              <a:rPr lang="en-US" sz="1600" dirty="0" smtClean="0">
                <a:solidFill>
                  <a:schemeClr val="tx2"/>
                </a:solidFill>
              </a:rPr>
              <a:t>Acquisition and analysis in one simple step</a:t>
            </a:r>
          </a:p>
          <a:p>
            <a:r>
              <a:rPr lang="en-US" sz="1600" dirty="0" smtClean="0">
                <a:solidFill>
                  <a:schemeClr val="tx2"/>
                </a:solidFill>
              </a:rPr>
              <a:t>User friendly protocol with predefined settings</a:t>
            </a:r>
          </a:p>
          <a:p>
            <a:r>
              <a:rPr lang="en-US" sz="1600" dirty="0" smtClean="0">
                <a:solidFill>
                  <a:schemeClr val="tx2"/>
                </a:solidFill>
              </a:rPr>
              <a:t>Standardized results – even with different users</a:t>
            </a:r>
          </a:p>
          <a:p>
            <a:r>
              <a:rPr lang="en-US" sz="1600" dirty="0" smtClean="0">
                <a:solidFill>
                  <a:schemeClr val="tx2"/>
                </a:solidFill>
              </a:rPr>
              <a:t>No RNase treatment required</a:t>
            </a:r>
          </a:p>
          <a:p>
            <a:r>
              <a:rPr lang="en-US" sz="1600" dirty="0" smtClean="0">
                <a:solidFill>
                  <a:schemeClr val="tx2"/>
                </a:solidFill>
              </a:rPr>
              <a:t>No calibration required</a:t>
            </a:r>
          </a:p>
          <a:p>
            <a:endParaRPr lang="en-US" sz="1600" dirty="0">
              <a:solidFill>
                <a:schemeClr val="tx2"/>
              </a:solidFill>
            </a:endParaRPr>
          </a:p>
        </p:txBody>
      </p:sp>
      <p:grpSp>
        <p:nvGrpSpPr>
          <p:cNvPr id="10" name="Group 9"/>
          <p:cNvGrpSpPr/>
          <p:nvPr/>
        </p:nvGrpSpPr>
        <p:grpSpPr>
          <a:xfrm>
            <a:off x="5508104" y="2204864"/>
            <a:ext cx="3041111" cy="3744416"/>
            <a:chOff x="5724128" y="2204864"/>
            <a:chExt cx="3041111" cy="3744416"/>
          </a:xfrm>
        </p:grpSpPr>
        <p:sp>
          <p:nvSpPr>
            <p:cNvPr id="6" name="Rounded Rectangle 5"/>
            <p:cNvSpPr/>
            <p:nvPr/>
          </p:nvSpPr>
          <p:spPr>
            <a:xfrm>
              <a:off x="5796136" y="2204864"/>
              <a:ext cx="2952328" cy="3744416"/>
            </a:xfrm>
            <a:prstGeom prst="roundRect">
              <a:avLst>
                <a:gd name="adj" fmla="val 7908"/>
              </a:avLst>
            </a:prstGeom>
            <a:solidFill>
              <a:schemeClr val="bg1"/>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NA.png"/>
            <p:cNvPicPr>
              <a:picLocks noChangeAspect="1"/>
            </p:cNvPicPr>
            <p:nvPr/>
          </p:nvPicPr>
          <p:blipFill>
            <a:blip r:embed="rId3" cstate="email"/>
            <a:stretch>
              <a:fillRect/>
            </a:stretch>
          </p:blipFill>
          <p:spPr>
            <a:xfrm>
              <a:off x="5724128" y="2348880"/>
              <a:ext cx="3041111" cy="3528392"/>
            </a:xfrm>
            <a:prstGeom prst="rect">
              <a:avLst/>
            </a:prstGeom>
          </p:spPr>
        </p:pic>
        <p:pic>
          <p:nvPicPr>
            <p:cNvPr id="9" name="Picture 3" descr="P:\Sales &amp; Marketing NY VERSION\98. MARKETING generelt\01. Picture Databank (logos, instruments, general etc.)\02. Product Pictures\01. NC-3000\NC-3000 New 2012\NC-3000 NEW 2012\NC-3000-black-with-lup.png"/>
            <p:cNvPicPr>
              <a:picLocks noChangeAspect="1" noChangeArrowheads="1"/>
            </p:cNvPicPr>
            <p:nvPr/>
          </p:nvPicPr>
          <p:blipFill>
            <a:blip r:embed="rId4" cstate="print"/>
            <a:srcRect/>
            <a:stretch>
              <a:fillRect/>
            </a:stretch>
          </p:blipFill>
          <p:spPr bwMode="auto">
            <a:xfrm>
              <a:off x="6012160" y="4653136"/>
              <a:ext cx="720080" cy="720080"/>
            </a:xfrm>
            <a:prstGeom prst="rect">
              <a:avLst/>
            </a:prstGeom>
            <a:noFill/>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cstate="print"/>
          <a:srcRect/>
          <a:stretch>
            <a:fillRect/>
          </a:stretch>
        </p:blipFill>
        <p:spPr bwMode="auto">
          <a:xfrm>
            <a:off x="179512" y="2060848"/>
            <a:ext cx="8892480" cy="3121985"/>
          </a:xfrm>
          <a:prstGeom prst="rect">
            <a:avLst/>
          </a:prstGeom>
          <a:noFill/>
          <a:ln w="9525">
            <a:noFill/>
            <a:miter lim="800000"/>
            <a:headEnd/>
            <a:tailEnd/>
          </a:ln>
        </p:spPr>
      </p:pic>
      <p:sp>
        <p:nvSpPr>
          <p:cNvPr id="6" name="Titel 5"/>
          <p:cNvSpPr txBox="1">
            <a:spLocks/>
          </p:cNvSpPr>
          <p:nvPr/>
        </p:nvSpPr>
        <p:spPr bwMode="auto">
          <a:xfrm>
            <a:off x="179512" y="1197124"/>
            <a:ext cx="8229600" cy="647700"/>
          </a:xfrm>
          <a:prstGeom prst="rect">
            <a:avLst/>
          </a:prstGeom>
          <a:noFill/>
          <a:ln w="9525">
            <a:noFill/>
            <a:miter lim="800000"/>
            <a:headEnd/>
            <a:tailEnd/>
          </a:ln>
        </p:spPr>
        <p:txBody>
          <a:bodyPr vert="horz" wrap="square" lIns="91440" tIns="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mj-lt"/>
                <a:ea typeface="+mj-ea"/>
                <a:cs typeface="+mj-cs"/>
              </a:rPr>
              <a:t>NC-3000™ DNA Fragmentation Assay</a:t>
            </a:r>
            <a:endParaRPr kumimoji="0" lang="en-US" b="1" i="0" u="none" strike="noStrike" kern="0" cap="none" spc="0" normalizeH="0" baseline="0" noProof="0" dirty="0">
              <a:ln>
                <a:noFill/>
              </a:ln>
              <a:solidFill>
                <a:schemeClr val="tx2"/>
              </a:solidFill>
              <a:effectLst/>
              <a:uLnTx/>
              <a:uFillTx/>
              <a:latin typeface="+mj-lt"/>
              <a:ea typeface="+mj-ea"/>
              <a:cs typeface="+mj-cs"/>
            </a:endParaRPr>
          </a:p>
        </p:txBody>
      </p:sp>
      <p:sp>
        <p:nvSpPr>
          <p:cNvPr id="8" name="TextBox 7"/>
          <p:cNvSpPr txBox="1"/>
          <p:nvPr/>
        </p:nvSpPr>
        <p:spPr>
          <a:xfrm>
            <a:off x="6246950" y="5255622"/>
            <a:ext cx="2789546" cy="261610"/>
          </a:xfrm>
          <a:prstGeom prst="rect">
            <a:avLst/>
          </a:prstGeom>
          <a:noFill/>
        </p:spPr>
        <p:txBody>
          <a:bodyPr wrap="none" rtlCol="0">
            <a:spAutoFit/>
          </a:bodyPr>
          <a:lstStyle/>
          <a:p>
            <a:r>
              <a:rPr lang="da-DK" sz="1100" dirty="0" smtClean="0"/>
              <a:t>CPT: </a:t>
            </a:r>
            <a:r>
              <a:rPr lang="da-DK" sz="1100" dirty="0" err="1" smtClean="0"/>
              <a:t>Camptothecin</a:t>
            </a:r>
            <a:r>
              <a:rPr lang="da-DK" sz="1100" dirty="0" smtClean="0"/>
              <a:t> (</a:t>
            </a:r>
            <a:r>
              <a:rPr lang="da-DK" sz="1100" dirty="0" err="1" smtClean="0"/>
              <a:t>Topoisomerase</a:t>
            </a:r>
            <a:r>
              <a:rPr lang="da-DK" sz="1100" dirty="0" smtClean="0"/>
              <a:t> inhibitor)</a:t>
            </a:r>
            <a:endParaRPr lang="da-DK" sz="11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57200" y="1053108"/>
            <a:ext cx="8229600" cy="647700"/>
          </a:xfrm>
        </p:spPr>
        <p:txBody>
          <a:bodyPr/>
          <a:lstStyle/>
          <a:p>
            <a:r>
              <a:rPr lang="en-US" sz="4000" dirty="0" smtClean="0">
                <a:solidFill>
                  <a:schemeClr val="tx2"/>
                </a:solidFill>
              </a:rPr>
              <a:t>Two-step Cell Cycle Assay</a:t>
            </a:r>
            <a:r>
              <a:rPr lang="en-US" dirty="0" smtClean="0"/>
              <a:t/>
            </a:r>
            <a:br>
              <a:rPr lang="en-US" dirty="0" smtClean="0"/>
            </a:br>
            <a:r>
              <a:rPr lang="en-US" sz="1800" b="0" i="1" dirty="0" smtClean="0">
                <a:solidFill>
                  <a:schemeClr val="tx1">
                    <a:lumMod val="50000"/>
                    <a:lumOff val="50000"/>
                  </a:schemeClr>
                </a:solidFill>
              </a:rPr>
              <a:t>Fast and easy measurement of cell cycle phases at the single cell level</a:t>
            </a:r>
            <a:endParaRPr lang="en-US" b="0" i="1" dirty="0">
              <a:solidFill>
                <a:schemeClr val="tx1">
                  <a:lumMod val="50000"/>
                  <a:lumOff val="50000"/>
                </a:schemeClr>
              </a:solidFill>
            </a:endParaRPr>
          </a:p>
        </p:txBody>
      </p:sp>
      <p:pic>
        <p:nvPicPr>
          <p:cNvPr id="5" name="Picture 4" descr="2-step cc.png"/>
          <p:cNvPicPr>
            <a:picLocks noChangeAspect="1"/>
          </p:cNvPicPr>
          <p:nvPr/>
        </p:nvPicPr>
        <p:blipFill>
          <a:blip r:embed="rId3" cstate="screen"/>
          <a:stretch>
            <a:fillRect/>
          </a:stretch>
        </p:blipFill>
        <p:spPr>
          <a:xfrm>
            <a:off x="6012160" y="2564904"/>
            <a:ext cx="2868826" cy="2558683"/>
          </a:xfrm>
          <a:prstGeom prst="rect">
            <a:avLst/>
          </a:prstGeom>
        </p:spPr>
      </p:pic>
      <p:pic>
        <p:nvPicPr>
          <p:cNvPr id="9" name="Picture 2"/>
          <p:cNvPicPr>
            <a:picLocks noChangeAspect="1" noChangeArrowheads="1"/>
          </p:cNvPicPr>
          <p:nvPr/>
        </p:nvPicPr>
        <p:blipFill>
          <a:blip r:embed="rId4" cstate="screen"/>
          <a:srcRect/>
          <a:stretch>
            <a:fillRect/>
          </a:stretch>
        </p:blipFill>
        <p:spPr bwMode="auto">
          <a:xfrm>
            <a:off x="675954" y="1988840"/>
            <a:ext cx="2743918" cy="3600400"/>
          </a:xfrm>
          <a:prstGeom prst="rect">
            <a:avLst/>
          </a:prstGeom>
          <a:ln>
            <a:solidFill>
              <a:srgbClr val="0070C0"/>
            </a:solidFill>
          </a:ln>
          <a:effectLst>
            <a:outerShdw blurRad="292100" dist="139700" dir="2700000" algn="tl" rotWithShape="0">
              <a:srgbClr val="333333">
                <a:alpha val="65000"/>
              </a:srgbClr>
            </a:outerShdw>
          </a:effectLst>
        </p:spPr>
      </p:pic>
      <p:sp>
        <p:nvSpPr>
          <p:cNvPr id="6" name="Pladsholder til indhold 2"/>
          <p:cNvSpPr>
            <a:spLocks noGrp="1"/>
          </p:cNvSpPr>
          <p:nvPr>
            <p:ph idx="1"/>
          </p:nvPr>
        </p:nvSpPr>
        <p:spPr>
          <a:xfrm>
            <a:off x="3491880" y="2636912"/>
            <a:ext cx="2736304" cy="2376264"/>
          </a:xfrm>
        </p:spPr>
        <p:txBody>
          <a:bodyPr>
            <a:normAutofit/>
          </a:bodyPr>
          <a:lstStyle/>
          <a:p>
            <a:pPr marL="342900" indent="-342900">
              <a:buClr>
                <a:schemeClr val="tx2"/>
              </a:buClr>
              <a:buFont typeface="Wingdings" pitchFamily="2" charset="2"/>
              <a:buChar char="ü"/>
            </a:pPr>
            <a:r>
              <a:rPr lang="en-US" dirty="0" smtClean="0">
                <a:solidFill>
                  <a:schemeClr val="tx2"/>
                </a:solidFill>
              </a:rPr>
              <a:t>  No ethanol fixing</a:t>
            </a:r>
          </a:p>
          <a:p>
            <a:pPr marL="342900" indent="-342900">
              <a:buClr>
                <a:schemeClr val="tx2"/>
              </a:buClr>
              <a:buFont typeface="Wingdings" pitchFamily="2" charset="2"/>
              <a:buChar char="ü"/>
            </a:pPr>
            <a:endParaRPr lang="en-US" dirty="0" smtClean="0">
              <a:solidFill>
                <a:schemeClr val="tx2"/>
              </a:solidFill>
            </a:endParaRPr>
          </a:p>
          <a:p>
            <a:pPr marL="342900" indent="-342900">
              <a:buClr>
                <a:schemeClr val="tx2"/>
              </a:buClr>
              <a:buFont typeface="Wingdings" pitchFamily="2" charset="2"/>
              <a:buChar char="ü"/>
            </a:pPr>
            <a:r>
              <a:rPr lang="en-US" dirty="0" smtClean="0">
                <a:solidFill>
                  <a:schemeClr val="tx2"/>
                </a:solidFill>
              </a:rPr>
              <a:t> Directly from culture (no detachment step)</a:t>
            </a:r>
          </a:p>
          <a:p>
            <a:pPr marL="342900" indent="-342900">
              <a:buClr>
                <a:schemeClr val="tx2"/>
              </a:buClr>
              <a:buFont typeface="Wingdings" pitchFamily="2" charset="2"/>
              <a:buChar char="ü"/>
            </a:pPr>
            <a:endParaRPr lang="en-US" dirty="0" smtClean="0">
              <a:solidFill>
                <a:schemeClr val="tx2"/>
              </a:solidFill>
            </a:endParaRPr>
          </a:p>
          <a:p>
            <a:pPr marL="342900" indent="-342900">
              <a:buClr>
                <a:schemeClr val="tx2"/>
              </a:buClr>
              <a:buFont typeface="Wingdings" pitchFamily="2" charset="2"/>
              <a:buChar char="ü"/>
            </a:pPr>
            <a:r>
              <a:rPr lang="en-US" dirty="0" smtClean="0">
                <a:solidFill>
                  <a:schemeClr val="tx2"/>
                </a:solidFill>
              </a:rPr>
              <a:t> No </a:t>
            </a:r>
            <a:r>
              <a:rPr lang="en-US" dirty="0" err="1" smtClean="0">
                <a:solidFill>
                  <a:schemeClr val="tx2"/>
                </a:solidFill>
              </a:rPr>
              <a:t>RNase</a:t>
            </a:r>
            <a:r>
              <a:rPr lang="en-US" dirty="0" smtClean="0">
                <a:solidFill>
                  <a:schemeClr val="tx2"/>
                </a:solidFill>
              </a:rPr>
              <a:t> treatment required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sz="2800" dirty="0" smtClean="0">
                <a:solidFill>
                  <a:schemeClr val="tx2"/>
                </a:solidFill>
              </a:rPr>
              <a:t>NC-3000™ Two-step Cell Cycle Assay</a:t>
            </a:r>
            <a:endParaRPr lang="en-US" sz="2800" dirty="0"/>
          </a:p>
        </p:txBody>
      </p:sp>
      <p:pic>
        <p:nvPicPr>
          <p:cNvPr id="3074" name="Picture 2"/>
          <p:cNvPicPr>
            <a:picLocks noChangeAspect="1" noChangeArrowheads="1"/>
          </p:cNvPicPr>
          <p:nvPr/>
        </p:nvPicPr>
        <p:blipFill>
          <a:blip r:embed="rId3" cstate="print"/>
          <a:srcRect l="3249" t="3536" r="2791" b="32817"/>
          <a:stretch>
            <a:fillRect/>
          </a:stretch>
        </p:blipFill>
        <p:spPr bwMode="auto">
          <a:xfrm>
            <a:off x="149509" y="1916832"/>
            <a:ext cx="8686965" cy="3096344"/>
          </a:xfrm>
          <a:prstGeom prst="rect">
            <a:avLst/>
          </a:prstGeom>
          <a:noFill/>
          <a:ln w="9525">
            <a:noFill/>
            <a:miter lim="800000"/>
            <a:headEnd/>
            <a:tailEnd/>
          </a:ln>
        </p:spPr>
      </p:pic>
      <p:sp>
        <p:nvSpPr>
          <p:cNvPr id="4" name="TextBox 3"/>
          <p:cNvSpPr txBox="1"/>
          <p:nvPr/>
        </p:nvSpPr>
        <p:spPr>
          <a:xfrm>
            <a:off x="5958918" y="5013176"/>
            <a:ext cx="2789546" cy="261610"/>
          </a:xfrm>
          <a:prstGeom prst="rect">
            <a:avLst/>
          </a:prstGeom>
          <a:noFill/>
        </p:spPr>
        <p:txBody>
          <a:bodyPr wrap="none" rtlCol="0">
            <a:spAutoFit/>
          </a:bodyPr>
          <a:lstStyle/>
          <a:p>
            <a:r>
              <a:rPr lang="da-DK" sz="1100" dirty="0" smtClean="0"/>
              <a:t>CPT: </a:t>
            </a:r>
            <a:r>
              <a:rPr lang="da-DK" sz="1100" dirty="0" err="1" smtClean="0"/>
              <a:t>Camptothecin</a:t>
            </a:r>
            <a:r>
              <a:rPr lang="da-DK" sz="1100" dirty="0" smtClean="0"/>
              <a:t> (</a:t>
            </a:r>
            <a:r>
              <a:rPr lang="da-DK" sz="1100" dirty="0" err="1" smtClean="0"/>
              <a:t>Topoisomerase</a:t>
            </a:r>
            <a:r>
              <a:rPr lang="da-DK" sz="1100" dirty="0" smtClean="0"/>
              <a:t> inhibitor)</a:t>
            </a:r>
            <a:endParaRPr lang="da-DK" sz="11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sz="4000" dirty="0" smtClean="0"/>
              <a:t>Cell Cycle of Fixed Cells Assay</a:t>
            </a:r>
            <a:r>
              <a:rPr lang="en-US" dirty="0" smtClean="0"/>
              <a:t/>
            </a:r>
            <a:br>
              <a:rPr lang="en-US" dirty="0" smtClean="0"/>
            </a:br>
            <a:r>
              <a:rPr lang="en-US" sz="1800" b="0" i="1" dirty="0" smtClean="0">
                <a:solidFill>
                  <a:schemeClr val="tx1">
                    <a:lumMod val="50000"/>
                    <a:lumOff val="50000"/>
                  </a:schemeClr>
                </a:solidFill>
              </a:rPr>
              <a:t>Easy measurement of cell cycle phases at the single cell level</a:t>
            </a:r>
            <a:endParaRPr lang="en-US" b="0" i="1" dirty="0">
              <a:solidFill>
                <a:schemeClr val="tx1">
                  <a:lumMod val="50000"/>
                  <a:lumOff val="50000"/>
                </a:schemeClr>
              </a:solidFill>
            </a:endParaRPr>
          </a:p>
        </p:txBody>
      </p:sp>
      <p:grpSp>
        <p:nvGrpSpPr>
          <p:cNvPr id="9" name="Group 8"/>
          <p:cNvGrpSpPr/>
          <p:nvPr/>
        </p:nvGrpSpPr>
        <p:grpSpPr>
          <a:xfrm>
            <a:off x="611560" y="2132856"/>
            <a:ext cx="2592288" cy="3096344"/>
            <a:chOff x="539552" y="1844824"/>
            <a:chExt cx="3240360" cy="3888432"/>
          </a:xfrm>
        </p:grpSpPr>
        <p:sp>
          <p:nvSpPr>
            <p:cNvPr id="6" name="Rounded Rectangle 5"/>
            <p:cNvSpPr/>
            <p:nvPr/>
          </p:nvSpPr>
          <p:spPr>
            <a:xfrm>
              <a:off x="539552" y="1844824"/>
              <a:ext cx="3240360" cy="3888432"/>
            </a:xfrm>
            <a:prstGeom prst="roundRect">
              <a:avLst>
                <a:gd name="adj" fmla="val 7908"/>
              </a:avLst>
            </a:prstGeom>
            <a:solidFill>
              <a:schemeClr val="bg1"/>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c.png"/>
            <p:cNvPicPr>
              <a:picLocks noChangeAspect="1"/>
            </p:cNvPicPr>
            <p:nvPr/>
          </p:nvPicPr>
          <p:blipFill>
            <a:blip r:embed="rId3" cstate="email"/>
            <a:stretch>
              <a:fillRect/>
            </a:stretch>
          </p:blipFill>
          <p:spPr>
            <a:xfrm>
              <a:off x="553165" y="1988840"/>
              <a:ext cx="3154739" cy="3672408"/>
            </a:xfrm>
            <a:prstGeom prst="rect">
              <a:avLst/>
            </a:prstGeom>
          </p:spPr>
        </p:pic>
        <p:pic>
          <p:nvPicPr>
            <p:cNvPr id="7" name="Picture 3" descr="P:\Sales &amp; Marketing NY VERSION\98. MARKETING generelt\01. Picture Databank (logos, instruments, general etc.)\02. Product Pictures\01. NC-3000\NC-3000 New 2012\NC-3000 NEW 2012\NC-3000-black-with-lup.png"/>
            <p:cNvPicPr>
              <a:picLocks noChangeAspect="1" noChangeArrowheads="1"/>
            </p:cNvPicPr>
            <p:nvPr/>
          </p:nvPicPr>
          <p:blipFill>
            <a:blip r:embed="rId4" cstate="print"/>
            <a:srcRect/>
            <a:stretch>
              <a:fillRect/>
            </a:stretch>
          </p:blipFill>
          <p:spPr bwMode="auto">
            <a:xfrm>
              <a:off x="755576" y="4221088"/>
              <a:ext cx="864096" cy="864096"/>
            </a:xfrm>
            <a:prstGeom prst="rect">
              <a:avLst/>
            </a:prstGeom>
            <a:noFill/>
          </p:spPr>
        </p:pic>
      </p:grpSp>
      <p:grpSp>
        <p:nvGrpSpPr>
          <p:cNvPr id="16" name="Group 15"/>
          <p:cNvGrpSpPr/>
          <p:nvPr/>
        </p:nvGrpSpPr>
        <p:grpSpPr>
          <a:xfrm>
            <a:off x="4355976" y="2132856"/>
            <a:ext cx="3456384" cy="3774613"/>
            <a:chOff x="3995936" y="2420888"/>
            <a:chExt cx="3456384" cy="3774613"/>
          </a:xfrm>
        </p:grpSpPr>
        <p:grpSp>
          <p:nvGrpSpPr>
            <p:cNvPr id="14" name="Group 13"/>
            <p:cNvGrpSpPr/>
            <p:nvPr/>
          </p:nvGrpSpPr>
          <p:grpSpPr>
            <a:xfrm>
              <a:off x="3995936" y="2420888"/>
              <a:ext cx="3456384" cy="3456384"/>
              <a:chOff x="4355976" y="2708920"/>
              <a:chExt cx="3456384" cy="3456384"/>
            </a:xfrm>
          </p:grpSpPr>
          <p:pic>
            <p:nvPicPr>
              <p:cNvPr id="11" name="Picture 1"/>
              <p:cNvPicPr>
                <a:picLocks noChangeAspect="1" noChangeArrowheads="1"/>
              </p:cNvPicPr>
              <p:nvPr/>
            </p:nvPicPr>
            <p:blipFill>
              <a:blip r:embed="rId5" cstate="print"/>
              <a:srcRect l="76307" t="6001" b="46492"/>
              <a:stretch>
                <a:fillRect/>
              </a:stretch>
            </p:blipFill>
            <p:spPr bwMode="auto">
              <a:xfrm>
                <a:off x="4355976" y="2708920"/>
                <a:ext cx="3456384" cy="3456384"/>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6084168" y="3212976"/>
                <a:ext cx="1579535" cy="646331"/>
              </a:xfrm>
              <a:prstGeom prst="rect">
                <a:avLst/>
              </a:prstGeom>
              <a:noFill/>
            </p:spPr>
            <p:txBody>
              <a:bodyPr wrap="none" rtlCol="0">
                <a:spAutoFit/>
              </a:bodyPr>
              <a:lstStyle/>
              <a:p>
                <a:r>
                  <a:rPr lang="da-DK" dirty="0" smtClean="0">
                    <a:solidFill>
                      <a:srgbClr val="FF0000"/>
                    </a:solidFill>
                  </a:rPr>
                  <a:t>--- </a:t>
                </a:r>
                <a:r>
                  <a:rPr lang="da-DK" dirty="0" err="1" smtClean="0">
                    <a:solidFill>
                      <a:srgbClr val="FF0000"/>
                    </a:solidFill>
                  </a:rPr>
                  <a:t>ETO-treated</a:t>
                </a:r>
                <a:endParaRPr lang="da-DK" dirty="0" smtClean="0">
                  <a:solidFill>
                    <a:srgbClr val="FF0000"/>
                  </a:solidFill>
                </a:endParaRPr>
              </a:p>
              <a:p>
                <a:r>
                  <a:rPr lang="da-DK" dirty="0" smtClean="0">
                    <a:solidFill>
                      <a:schemeClr val="accent1">
                        <a:lumMod val="75000"/>
                        <a:lumOff val="25000"/>
                      </a:schemeClr>
                    </a:solidFill>
                  </a:rPr>
                  <a:t>--- </a:t>
                </a:r>
                <a:r>
                  <a:rPr lang="da-DK" dirty="0" err="1" smtClean="0">
                    <a:solidFill>
                      <a:schemeClr val="accent1">
                        <a:lumMod val="75000"/>
                        <a:lumOff val="25000"/>
                      </a:schemeClr>
                    </a:solidFill>
                  </a:rPr>
                  <a:t>Untreated</a:t>
                </a:r>
                <a:endParaRPr lang="da-DK" dirty="0">
                  <a:solidFill>
                    <a:schemeClr val="accent1">
                      <a:lumMod val="75000"/>
                      <a:lumOff val="25000"/>
                    </a:schemeClr>
                  </a:solidFill>
                </a:endParaRPr>
              </a:p>
            </p:txBody>
          </p:sp>
        </p:grpSp>
        <p:sp>
          <p:nvSpPr>
            <p:cNvPr id="15" name="TextBox 14"/>
            <p:cNvSpPr txBox="1"/>
            <p:nvPr/>
          </p:nvSpPr>
          <p:spPr>
            <a:xfrm>
              <a:off x="5096097" y="5949280"/>
              <a:ext cx="2332690" cy="246221"/>
            </a:xfrm>
            <a:prstGeom prst="rect">
              <a:avLst/>
            </a:prstGeom>
            <a:noFill/>
          </p:spPr>
          <p:txBody>
            <a:bodyPr wrap="none" rtlCol="0">
              <a:spAutoFit/>
            </a:bodyPr>
            <a:lstStyle/>
            <a:p>
              <a:r>
                <a:rPr lang="da-DK" sz="1000" dirty="0" smtClean="0"/>
                <a:t>ETO: </a:t>
              </a:r>
              <a:r>
                <a:rPr lang="da-DK" sz="1000" dirty="0" err="1" smtClean="0"/>
                <a:t>etoposide</a:t>
              </a:r>
              <a:r>
                <a:rPr lang="da-DK" sz="1000" dirty="0" smtClean="0"/>
                <a:t> (</a:t>
              </a:r>
              <a:r>
                <a:rPr lang="da-DK" sz="1000" dirty="0" err="1" smtClean="0"/>
                <a:t>topoisomerase</a:t>
              </a:r>
              <a:r>
                <a:rPr lang="da-DK" sz="1000" dirty="0" smtClean="0"/>
                <a:t> inhibitor)</a:t>
              </a:r>
              <a:endParaRPr lang="da-DK" sz="1000"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4000" dirty="0" smtClean="0">
                <a:solidFill>
                  <a:schemeClr val="tx2"/>
                </a:solidFill>
              </a:rPr>
              <a:t>GFP Transfection Efficiency</a:t>
            </a:r>
            <a:endParaRPr lang="en-US" sz="4000" dirty="0">
              <a:solidFill>
                <a:schemeClr val="tx2"/>
              </a:solidFill>
            </a:endParaRPr>
          </a:p>
        </p:txBody>
      </p:sp>
      <p:sp>
        <p:nvSpPr>
          <p:cNvPr id="3" name="Pladsholder til indhold 2"/>
          <p:cNvSpPr>
            <a:spLocks noGrp="1"/>
          </p:cNvSpPr>
          <p:nvPr>
            <p:ph idx="1"/>
          </p:nvPr>
        </p:nvSpPr>
        <p:spPr/>
        <p:txBody>
          <a:bodyPr>
            <a:normAutofit/>
          </a:bodyPr>
          <a:lstStyle/>
          <a:p>
            <a:pPr>
              <a:buNone/>
            </a:pPr>
            <a:r>
              <a:rPr lang="en-US" dirty="0" smtClean="0">
                <a:solidFill>
                  <a:schemeClr val="tx2"/>
                </a:solidFill>
              </a:rPr>
              <a:t>Transfection</a:t>
            </a:r>
          </a:p>
          <a:p>
            <a:pPr lvl="1"/>
            <a:r>
              <a:rPr lang="en-US" dirty="0" err="1" smtClean="0">
                <a:solidFill>
                  <a:schemeClr val="tx2"/>
                </a:solidFill>
              </a:rPr>
              <a:t>Transfection</a:t>
            </a:r>
            <a:r>
              <a:rPr lang="en-US" dirty="0" smtClean="0">
                <a:solidFill>
                  <a:schemeClr val="tx2"/>
                </a:solidFill>
              </a:rPr>
              <a:t>/transformation = introduction of foreign DNA into an eukaryote cell</a:t>
            </a:r>
          </a:p>
          <a:p>
            <a:pPr lvl="1"/>
            <a:r>
              <a:rPr lang="en-US" dirty="0" smtClean="0">
                <a:solidFill>
                  <a:schemeClr val="tx2"/>
                </a:solidFill>
              </a:rPr>
              <a:t>Fluorescent proteins are often used as markers of </a:t>
            </a:r>
            <a:r>
              <a:rPr lang="en-US" dirty="0" err="1" smtClean="0">
                <a:solidFill>
                  <a:schemeClr val="tx2"/>
                </a:solidFill>
              </a:rPr>
              <a:t>transfection</a:t>
            </a:r>
            <a:endParaRPr lang="en-US" dirty="0" smtClean="0">
              <a:solidFill>
                <a:schemeClr val="tx2"/>
              </a:solidFill>
            </a:endParaRPr>
          </a:p>
          <a:p>
            <a:pPr lvl="1"/>
            <a:r>
              <a:rPr lang="en-US" dirty="0" smtClean="0">
                <a:solidFill>
                  <a:schemeClr val="tx2"/>
                </a:solidFill>
              </a:rPr>
              <a:t>Tool for studying gene regulation and expression</a:t>
            </a:r>
          </a:p>
          <a:p>
            <a:pPr lvl="1"/>
            <a:r>
              <a:rPr lang="en-US" dirty="0" smtClean="0">
                <a:solidFill>
                  <a:schemeClr val="tx2"/>
                </a:solidFill>
              </a:rPr>
              <a:t>Determination of transfection efficiency often required in functional studies</a:t>
            </a:r>
          </a:p>
          <a:p>
            <a:pPr lvl="1"/>
            <a:endParaRPr lang="en-US" dirty="0">
              <a:solidFill>
                <a:schemeClr val="tx2"/>
              </a:solidFill>
            </a:endParaRPr>
          </a:p>
        </p:txBody>
      </p:sp>
      <p:grpSp>
        <p:nvGrpSpPr>
          <p:cNvPr id="11" name="Group 10"/>
          <p:cNvGrpSpPr/>
          <p:nvPr/>
        </p:nvGrpSpPr>
        <p:grpSpPr>
          <a:xfrm>
            <a:off x="2614372" y="3717032"/>
            <a:ext cx="5414012" cy="2108036"/>
            <a:chOff x="1756088" y="4417308"/>
            <a:chExt cx="5414012" cy="2108036"/>
          </a:xfrm>
        </p:grpSpPr>
        <p:sp>
          <p:nvSpPr>
            <p:cNvPr id="4" name="TextBox 8"/>
            <p:cNvSpPr txBox="1">
              <a:spLocks noChangeArrowheads="1"/>
            </p:cNvSpPr>
            <p:nvPr/>
          </p:nvSpPr>
          <p:spPr bwMode="auto">
            <a:xfrm>
              <a:off x="2051720" y="4427820"/>
              <a:ext cx="2016224" cy="369332"/>
            </a:xfrm>
            <a:prstGeom prst="rect">
              <a:avLst/>
            </a:prstGeom>
            <a:noFill/>
            <a:ln w="9525">
              <a:noFill/>
              <a:miter lim="800000"/>
              <a:headEnd/>
              <a:tailEnd/>
            </a:ln>
          </p:spPr>
          <p:txBody>
            <a:bodyPr wrap="square">
              <a:spAutoFit/>
            </a:bodyPr>
            <a:lstStyle/>
            <a:p>
              <a:pPr algn="ctr"/>
              <a:r>
                <a:rPr lang="en-US" b="1" dirty="0" smtClean="0">
                  <a:solidFill>
                    <a:srgbClr val="0070C0"/>
                  </a:solidFill>
                  <a:latin typeface="+mj-lt"/>
                  <a:cs typeface="Arial" charset="0"/>
                </a:rPr>
                <a:t>Fluorescence</a:t>
              </a:r>
              <a:endParaRPr lang="en-US" b="1" dirty="0">
                <a:solidFill>
                  <a:srgbClr val="0070C0"/>
                </a:solidFill>
                <a:latin typeface="+mj-lt"/>
                <a:cs typeface="Arial" charset="0"/>
              </a:endParaRPr>
            </a:p>
          </p:txBody>
        </p:sp>
        <p:sp>
          <p:nvSpPr>
            <p:cNvPr id="5" name="TextBox 9"/>
            <p:cNvSpPr txBox="1">
              <a:spLocks noChangeArrowheads="1"/>
            </p:cNvSpPr>
            <p:nvPr/>
          </p:nvSpPr>
          <p:spPr bwMode="auto">
            <a:xfrm>
              <a:off x="4860033" y="4417308"/>
              <a:ext cx="2016223" cy="369332"/>
            </a:xfrm>
            <a:prstGeom prst="rect">
              <a:avLst/>
            </a:prstGeom>
            <a:noFill/>
            <a:ln w="9525">
              <a:noFill/>
              <a:miter lim="800000"/>
              <a:headEnd/>
              <a:tailEnd/>
            </a:ln>
          </p:spPr>
          <p:txBody>
            <a:bodyPr wrap="square">
              <a:spAutoFit/>
            </a:bodyPr>
            <a:lstStyle/>
            <a:p>
              <a:pPr algn="ctr"/>
              <a:r>
                <a:rPr lang="en-US" b="1" dirty="0" smtClean="0">
                  <a:solidFill>
                    <a:srgbClr val="0070C0"/>
                  </a:solidFill>
                  <a:latin typeface="+mj-lt"/>
                  <a:cs typeface="Arial" charset="0"/>
                </a:rPr>
                <a:t>Phase contrast</a:t>
              </a:r>
              <a:endParaRPr lang="en-US" b="1" dirty="0">
                <a:solidFill>
                  <a:srgbClr val="0070C0"/>
                </a:solidFill>
                <a:latin typeface="+mj-lt"/>
                <a:cs typeface="Arial" charset="0"/>
              </a:endParaRPr>
            </a:p>
          </p:txBody>
        </p:sp>
        <p:grpSp>
          <p:nvGrpSpPr>
            <p:cNvPr id="10" name="Group 9"/>
            <p:cNvGrpSpPr/>
            <p:nvPr/>
          </p:nvGrpSpPr>
          <p:grpSpPr>
            <a:xfrm>
              <a:off x="1756088" y="4818638"/>
              <a:ext cx="5414012" cy="1706706"/>
              <a:chOff x="1756088" y="4005064"/>
              <a:chExt cx="5414012" cy="1706706"/>
            </a:xfrm>
          </p:grpSpPr>
          <p:pic>
            <p:nvPicPr>
              <p:cNvPr id="7" name="Picture 2"/>
              <p:cNvPicPr>
                <a:picLocks noChangeAspect="1" noChangeArrowheads="1"/>
              </p:cNvPicPr>
              <p:nvPr/>
            </p:nvPicPr>
            <p:blipFill>
              <a:blip r:embed="rId3" cstate="email"/>
              <a:srcRect/>
              <a:stretch>
                <a:fillRect/>
              </a:stretch>
            </p:blipFill>
            <p:spPr bwMode="auto">
              <a:xfrm>
                <a:off x="1756088" y="4005064"/>
                <a:ext cx="2546708" cy="1706706"/>
              </a:xfrm>
              <a:prstGeom prst="rect">
                <a:avLst/>
              </a:prstGeom>
              <a:ln>
                <a:no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4" cstate="email"/>
              <a:srcRect/>
              <a:stretch>
                <a:fillRect/>
              </a:stretch>
            </p:blipFill>
            <p:spPr bwMode="auto">
              <a:xfrm>
                <a:off x="4618707" y="4005064"/>
                <a:ext cx="2551393" cy="1694139"/>
              </a:xfrm>
              <a:prstGeom prst="rect">
                <a:avLst/>
              </a:prstGeom>
              <a:ln>
                <a:noFill/>
              </a:ln>
              <a:effectLst>
                <a:outerShdw blurRad="292100" dist="139700" dir="2700000" algn="tl" rotWithShape="0">
                  <a:srgbClr val="333333">
                    <a:alpha val="65000"/>
                  </a:srgbClr>
                </a:outerShdw>
              </a:effectLst>
            </p:spPr>
          </p:pic>
          <p:sp>
            <p:nvSpPr>
              <p:cNvPr id="9" name="TextBox 10"/>
              <p:cNvSpPr txBox="1">
                <a:spLocks noChangeArrowheads="1"/>
              </p:cNvSpPr>
              <p:nvPr/>
            </p:nvSpPr>
            <p:spPr bwMode="auto">
              <a:xfrm>
                <a:off x="2475583" y="5157192"/>
                <a:ext cx="4000514" cy="461665"/>
              </a:xfrm>
              <a:prstGeom prst="rect">
                <a:avLst/>
              </a:prstGeom>
              <a:noFill/>
              <a:ln w="9525">
                <a:noFill/>
                <a:miter lim="800000"/>
                <a:headEnd/>
                <a:tailEnd/>
              </a:ln>
            </p:spPr>
            <p:txBody>
              <a:bodyPr wrap="square">
                <a:spAutoFit/>
              </a:bodyPr>
              <a:lstStyle/>
              <a:p>
                <a:pPr algn="ctr"/>
                <a:r>
                  <a:rPr lang="en-US" sz="2400" b="1" dirty="0" smtClean="0">
                    <a:solidFill>
                      <a:schemeClr val="bg1"/>
                    </a:solidFill>
                    <a:latin typeface="+mj-lt"/>
                    <a:cs typeface="Arial" charset="0"/>
                  </a:rPr>
                  <a:t>Transfection        efficiency???</a:t>
                </a:r>
                <a:endParaRPr lang="en-US" sz="2400" b="1" dirty="0">
                  <a:solidFill>
                    <a:schemeClr val="bg1"/>
                  </a:solidFill>
                  <a:latin typeface="+mj-lt"/>
                  <a:cs typeface="Arial" charset="0"/>
                </a:endParaRPr>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39552" y="2204864"/>
            <a:ext cx="4824536" cy="3240360"/>
          </a:xfrm>
          <a:prstGeom prst="roundRect">
            <a:avLst>
              <a:gd name="adj" fmla="val 7908"/>
            </a:avLst>
          </a:prstGeom>
          <a:solidFill>
            <a:schemeClr val="bg1"/>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p:cNvSpPr>
            <a:spLocks noGrp="1"/>
          </p:cNvSpPr>
          <p:nvPr>
            <p:ph type="title"/>
          </p:nvPr>
        </p:nvSpPr>
        <p:spPr/>
        <p:txBody>
          <a:bodyPr/>
          <a:lstStyle/>
          <a:p>
            <a:r>
              <a:rPr lang="en-US" sz="4000" dirty="0" smtClean="0"/>
              <a:t>GFP Transfection Efficiency</a:t>
            </a:r>
            <a:br>
              <a:rPr lang="en-US" sz="4000" dirty="0" smtClean="0"/>
            </a:br>
            <a:r>
              <a:rPr lang="en-US" sz="1800" b="0" i="1" dirty="0" smtClean="0">
                <a:solidFill>
                  <a:schemeClr val="tx1">
                    <a:lumMod val="50000"/>
                    <a:lumOff val="50000"/>
                  </a:schemeClr>
                </a:solidFill>
              </a:rPr>
              <a:t>Fast and easy-to-use assay for measuring transfection efficiency</a:t>
            </a:r>
            <a:endParaRPr lang="en-US" b="0" i="1" dirty="0">
              <a:solidFill>
                <a:schemeClr val="tx1">
                  <a:lumMod val="50000"/>
                  <a:lumOff val="50000"/>
                </a:schemeClr>
              </a:solidFill>
            </a:endParaRPr>
          </a:p>
        </p:txBody>
      </p:sp>
      <p:pic>
        <p:nvPicPr>
          <p:cNvPr id="5" name="Picture 4" descr="gfp.png"/>
          <p:cNvPicPr>
            <a:picLocks noChangeAspect="1"/>
          </p:cNvPicPr>
          <p:nvPr/>
        </p:nvPicPr>
        <p:blipFill>
          <a:blip r:embed="rId4" cstate="email"/>
          <a:stretch>
            <a:fillRect/>
          </a:stretch>
        </p:blipFill>
        <p:spPr>
          <a:xfrm>
            <a:off x="539551" y="2276872"/>
            <a:ext cx="4896545" cy="3007249"/>
          </a:xfrm>
          <a:prstGeom prst="rect">
            <a:avLst/>
          </a:prstGeom>
        </p:spPr>
      </p:pic>
      <p:pic>
        <p:nvPicPr>
          <p:cNvPr id="8" name="Picture 3" descr="P:\Sales &amp; Marketing NY VERSION\98. MARKETING generelt\01. Picture Databank (logos, instruments, general etc.)\02. Product Pictures\01. NC-3000\NC-3000 New 2012\NC-3000 NEW 2012\NC-3000-black-with-lup.png"/>
          <p:cNvPicPr>
            <a:picLocks noChangeAspect="1" noChangeArrowheads="1"/>
          </p:cNvPicPr>
          <p:nvPr/>
        </p:nvPicPr>
        <p:blipFill>
          <a:blip r:embed="rId5" cstate="print"/>
          <a:srcRect/>
          <a:stretch>
            <a:fillRect/>
          </a:stretch>
        </p:blipFill>
        <p:spPr bwMode="auto">
          <a:xfrm>
            <a:off x="755576" y="3861048"/>
            <a:ext cx="648072" cy="648072"/>
          </a:xfrm>
          <a:prstGeom prst="rect">
            <a:avLst/>
          </a:prstGeom>
          <a:noFill/>
        </p:spPr>
      </p:pic>
      <p:pic>
        <p:nvPicPr>
          <p:cNvPr id="9" name="Picture 3" descr="P:\Sales &amp; Marketing NY VERSION\98. MARKETING generelt\01. Picture Databank (logos, instruments, general etc.)\02. Product Pictures\01. NC-3000\NC-3000 New 2012\NC-3000 NEW 2012\NC-3000-black-with-lup.png"/>
          <p:cNvPicPr>
            <a:picLocks noChangeAspect="1" noChangeArrowheads="1"/>
          </p:cNvPicPr>
          <p:nvPr/>
        </p:nvPicPr>
        <p:blipFill>
          <a:blip r:embed="rId5" cstate="print"/>
          <a:srcRect/>
          <a:stretch>
            <a:fillRect/>
          </a:stretch>
        </p:blipFill>
        <p:spPr bwMode="auto">
          <a:xfrm>
            <a:off x="3131840" y="4509120"/>
            <a:ext cx="648072" cy="648072"/>
          </a:xfrm>
          <a:prstGeom prst="rect">
            <a:avLst/>
          </a:prstGeom>
          <a:noFill/>
        </p:spPr>
      </p:pic>
      <p:graphicFrame>
        <p:nvGraphicFramePr>
          <p:cNvPr id="38913" name="Object 2"/>
          <p:cNvGraphicFramePr>
            <a:graphicFrameLocks noChangeAspect="1"/>
          </p:cNvGraphicFramePr>
          <p:nvPr/>
        </p:nvGraphicFramePr>
        <p:xfrm>
          <a:off x="6664027" y="5373216"/>
          <a:ext cx="2189163" cy="452437"/>
        </p:xfrm>
        <a:graphic>
          <a:graphicData uri="http://schemas.openxmlformats.org/presentationml/2006/ole">
            <p:oleObj spid="_x0000_s38913" name="Ligning" r:id="rId6" imgW="1752480" imgH="393480" progId="Equation.3">
              <p:embed/>
            </p:oleObj>
          </a:graphicData>
        </a:graphic>
      </p:graphicFrame>
      <p:sp>
        <p:nvSpPr>
          <p:cNvPr id="11" name="TextBox 2"/>
          <p:cNvSpPr txBox="1">
            <a:spLocks noChangeArrowheads="1"/>
          </p:cNvSpPr>
          <p:nvPr/>
        </p:nvSpPr>
        <p:spPr bwMode="auto">
          <a:xfrm>
            <a:off x="6048672" y="5949280"/>
            <a:ext cx="3419872" cy="400110"/>
          </a:xfrm>
          <a:prstGeom prst="rect">
            <a:avLst/>
          </a:prstGeom>
          <a:noFill/>
          <a:ln w="9525">
            <a:noFill/>
            <a:miter lim="800000"/>
            <a:headEnd/>
            <a:tailEnd/>
          </a:ln>
        </p:spPr>
        <p:txBody>
          <a:bodyPr wrap="square">
            <a:spAutoFit/>
          </a:bodyPr>
          <a:lstStyle/>
          <a:p>
            <a:r>
              <a:rPr lang="en-US" sz="1000" dirty="0" smtClean="0">
                <a:solidFill>
                  <a:schemeClr val="tx2"/>
                </a:solidFill>
                <a:cs typeface="Arial" charset="0"/>
              </a:rPr>
              <a:t>C</a:t>
            </a:r>
            <a:r>
              <a:rPr lang="en-US" sz="1000" baseline="-25000" dirty="0" smtClean="0">
                <a:solidFill>
                  <a:schemeClr val="tx2"/>
                </a:solidFill>
                <a:cs typeface="Arial" charset="0"/>
              </a:rPr>
              <a:t>FP</a:t>
            </a:r>
            <a:r>
              <a:rPr lang="en-US" sz="1000" dirty="0" smtClean="0">
                <a:solidFill>
                  <a:schemeClr val="tx2"/>
                </a:solidFill>
                <a:cs typeface="Arial" charset="0"/>
              </a:rPr>
              <a:t>  concentration of cells expressing fluorescent protein</a:t>
            </a:r>
          </a:p>
          <a:p>
            <a:r>
              <a:rPr lang="en-US" sz="1000" dirty="0" smtClean="0">
                <a:solidFill>
                  <a:schemeClr val="tx2"/>
                </a:solidFill>
                <a:cs typeface="Arial" charset="0"/>
              </a:rPr>
              <a:t>C</a:t>
            </a:r>
            <a:r>
              <a:rPr lang="en-US" sz="1000" baseline="-25000" dirty="0" smtClean="0">
                <a:solidFill>
                  <a:schemeClr val="tx2"/>
                </a:solidFill>
                <a:cs typeface="Arial" charset="0"/>
              </a:rPr>
              <a:t>t</a:t>
            </a:r>
            <a:r>
              <a:rPr lang="en-US" sz="1000" dirty="0" smtClean="0">
                <a:solidFill>
                  <a:schemeClr val="tx2"/>
                </a:solidFill>
                <a:cs typeface="Arial" charset="0"/>
              </a:rPr>
              <a:t>     total concentration of cells</a:t>
            </a:r>
            <a:endParaRPr lang="en-US" sz="1000" dirty="0">
              <a:solidFill>
                <a:schemeClr val="tx2"/>
              </a:solidFill>
              <a:cs typeface="Arial" charset="0"/>
            </a:endParaRPr>
          </a:p>
        </p:txBody>
      </p:sp>
      <p:grpSp>
        <p:nvGrpSpPr>
          <p:cNvPr id="46" name="Group 45"/>
          <p:cNvGrpSpPr/>
          <p:nvPr/>
        </p:nvGrpSpPr>
        <p:grpSpPr>
          <a:xfrm>
            <a:off x="7326560" y="1484784"/>
            <a:ext cx="864096" cy="773285"/>
            <a:chOff x="5220072" y="3499609"/>
            <a:chExt cx="1502988" cy="1349349"/>
          </a:xfrm>
        </p:grpSpPr>
        <p:sp>
          <p:nvSpPr>
            <p:cNvPr id="14" name="Oval 14"/>
            <p:cNvSpPr>
              <a:spLocks noChangeArrowheads="1"/>
            </p:cNvSpPr>
            <p:nvPr/>
          </p:nvSpPr>
          <p:spPr bwMode="auto">
            <a:xfrm>
              <a:off x="5220072" y="3499609"/>
              <a:ext cx="1502988" cy="1349349"/>
            </a:xfrm>
            <a:prstGeom prst="roundRect">
              <a:avLst/>
            </a:prstGeom>
            <a:solidFill>
              <a:schemeClr val="bg2">
                <a:alpha val="74901"/>
              </a:schemeClr>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16" name="Oval 15"/>
            <p:cNvSpPr>
              <a:spLocks noChangeArrowheads="1"/>
            </p:cNvSpPr>
            <p:nvPr/>
          </p:nvSpPr>
          <p:spPr bwMode="auto">
            <a:xfrm>
              <a:off x="5642787" y="3985375"/>
              <a:ext cx="187873" cy="215896"/>
            </a:xfrm>
            <a:prstGeom prst="ellipse">
              <a:avLst/>
            </a:prstGeom>
            <a:solidFill>
              <a:srgbClr val="00FF00"/>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17" name="Oval 16"/>
            <p:cNvSpPr>
              <a:spLocks noChangeArrowheads="1"/>
            </p:cNvSpPr>
            <p:nvPr/>
          </p:nvSpPr>
          <p:spPr bwMode="auto">
            <a:xfrm>
              <a:off x="5924597" y="4417167"/>
              <a:ext cx="187873" cy="215896"/>
            </a:xfrm>
            <a:prstGeom prst="ellipse">
              <a:avLst/>
            </a:prstGeom>
            <a:solidFill>
              <a:srgbClr val="00FF00"/>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18" name="Oval 17"/>
            <p:cNvSpPr>
              <a:spLocks noChangeArrowheads="1"/>
            </p:cNvSpPr>
            <p:nvPr/>
          </p:nvSpPr>
          <p:spPr bwMode="auto">
            <a:xfrm>
              <a:off x="5501882" y="4309219"/>
              <a:ext cx="187873" cy="215896"/>
            </a:xfrm>
            <a:prstGeom prst="ellipse">
              <a:avLst/>
            </a:prstGeom>
            <a:solidFill>
              <a:srgbClr val="00FF00"/>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19" name="Oval 18"/>
            <p:cNvSpPr>
              <a:spLocks noChangeArrowheads="1"/>
            </p:cNvSpPr>
            <p:nvPr/>
          </p:nvSpPr>
          <p:spPr bwMode="auto">
            <a:xfrm>
              <a:off x="5971566" y="4093323"/>
              <a:ext cx="187873" cy="215896"/>
            </a:xfrm>
            <a:prstGeom prst="ellipse">
              <a:avLst/>
            </a:prstGeom>
            <a:solidFill>
              <a:srgbClr val="00FF00"/>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20" name="Oval 19"/>
            <p:cNvSpPr>
              <a:spLocks noChangeArrowheads="1"/>
            </p:cNvSpPr>
            <p:nvPr/>
          </p:nvSpPr>
          <p:spPr bwMode="auto">
            <a:xfrm>
              <a:off x="6300344" y="4147297"/>
              <a:ext cx="187873" cy="215896"/>
            </a:xfrm>
            <a:prstGeom prst="ellipse">
              <a:avLst/>
            </a:prstGeom>
            <a:solidFill>
              <a:srgbClr val="00FF00"/>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21" name="Oval 20"/>
            <p:cNvSpPr>
              <a:spLocks noChangeArrowheads="1"/>
            </p:cNvSpPr>
            <p:nvPr/>
          </p:nvSpPr>
          <p:spPr bwMode="auto">
            <a:xfrm>
              <a:off x="5924597" y="3607557"/>
              <a:ext cx="187873" cy="215896"/>
            </a:xfrm>
            <a:prstGeom prst="ellipse">
              <a:avLst/>
            </a:prstGeom>
            <a:solidFill>
              <a:srgbClr val="00FF00"/>
            </a:solidFill>
            <a:ln w="9525" algn="ctr">
              <a:solidFill>
                <a:schemeClr val="tx1"/>
              </a:solidFill>
              <a:round/>
              <a:headEnd/>
              <a:tailEnd/>
            </a:ln>
          </p:spPr>
          <p:txBody>
            <a:bodyPr/>
            <a:lstStyle/>
            <a:p>
              <a:pPr algn="ctr"/>
              <a:endParaRPr lang="en-US">
                <a:solidFill>
                  <a:schemeClr val="tx2"/>
                </a:solidFill>
                <a:cs typeface="Arial" charset="0"/>
              </a:endParaRPr>
            </a:p>
          </p:txBody>
        </p:sp>
      </p:grpSp>
      <p:grpSp>
        <p:nvGrpSpPr>
          <p:cNvPr id="47" name="Group 46"/>
          <p:cNvGrpSpPr/>
          <p:nvPr/>
        </p:nvGrpSpPr>
        <p:grpSpPr>
          <a:xfrm>
            <a:off x="7326560" y="2852936"/>
            <a:ext cx="864096" cy="845293"/>
            <a:chOff x="6957901" y="3504407"/>
            <a:chExt cx="1502988" cy="1349349"/>
          </a:xfrm>
        </p:grpSpPr>
        <p:sp>
          <p:nvSpPr>
            <p:cNvPr id="15" name="Oval 28"/>
            <p:cNvSpPr>
              <a:spLocks noChangeArrowheads="1"/>
            </p:cNvSpPr>
            <p:nvPr/>
          </p:nvSpPr>
          <p:spPr bwMode="auto">
            <a:xfrm>
              <a:off x="6957901" y="3504407"/>
              <a:ext cx="1502988" cy="1349349"/>
            </a:xfrm>
            <a:prstGeom prst="roundRect">
              <a:avLst/>
            </a:prstGeom>
            <a:solidFill>
              <a:schemeClr val="bg2">
                <a:alpha val="74901"/>
              </a:schemeClr>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22" name="Oval 24"/>
            <p:cNvSpPr>
              <a:spLocks noChangeArrowheads="1"/>
            </p:cNvSpPr>
            <p:nvPr/>
          </p:nvSpPr>
          <p:spPr bwMode="auto">
            <a:xfrm>
              <a:off x="7311730" y="3661531"/>
              <a:ext cx="187873" cy="215896"/>
            </a:xfrm>
            <a:prstGeom prst="ellipse">
              <a:avLst/>
            </a:prstGeom>
            <a:solidFill>
              <a:schemeClr val="bg1"/>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23" name="Oval 25"/>
            <p:cNvSpPr>
              <a:spLocks noChangeArrowheads="1"/>
            </p:cNvSpPr>
            <p:nvPr/>
          </p:nvSpPr>
          <p:spPr bwMode="auto">
            <a:xfrm>
              <a:off x="7051838" y="4039349"/>
              <a:ext cx="187873" cy="215896"/>
            </a:xfrm>
            <a:prstGeom prst="ellipse">
              <a:avLst/>
            </a:prstGeom>
            <a:solidFill>
              <a:schemeClr val="bg1"/>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24" name="Oval 26"/>
            <p:cNvSpPr>
              <a:spLocks noChangeArrowheads="1"/>
            </p:cNvSpPr>
            <p:nvPr/>
          </p:nvSpPr>
          <p:spPr bwMode="auto">
            <a:xfrm>
              <a:off x="7875351" y="3823453"/>
              <a:ext cx="187873" cy="215896"/>
            </a:xfrm>
            <a:prstGeom prst="ellipse">
              <a:avLst/>
            </a:prstGeom>
            <a:solidFill>
              <a:schemeClr val="bg1"/>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25" name="Oval 27"/>
            <p:cNvSpPr>
              <a:spLocks noChangeArrowheads="1"/>
            </p:cNvSpPr>
            <p:nvPr/>
          </p:nvSpPr>
          <p:spPr bwMode="auto">
            <a:xfrm>
              <a:off x="7922319" y="4471140"/>
              <a:ext cx="187873" cy="215896"/>
            </a:xfrm>
            <a:prstGeom prst="ellipse">
              <a:avLst/>
            </a:prstGeom>
            <a:solidFill>
              <a:schemeClr val="bg1"/>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26" name="Oval 29"/>
            <p:cNvSpPr>
              <a:spLocks noChangeArrowheads="1"/>
            </p:cNvSpPr>
            <p:nvPr/>
          </p:nvSpPr>
          <p:spPr bwMode="auto">
            <a:xfrm>
              <a:off x="7311730" y="3985375"/>
              <a:ext cx="187873" cy="215896"/>
            </a:xfrm>
            <a:prstGeom prst="ellipse">
              <a:avLst/>
            </a:prstGeom>
            <a:solidFill>
              <a:schemeClr val="bg1"/>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27" name="Oval 30"/>
            <p:cNvSpPr>
              <a:spLocks noChangeArrowheads="1"/>
            </p:cNvSpPr>
            <p:nvPr/>
          </p:nvSpPr>
          <p:spPr bwMode="auto">
            <a:xfrm>
              <a:off x="7640508" y="4417167"/>
              <a:ext cx="187873" cy="215896"/>
            </a:xfrm>
            <a:prstGeom prst="ellipse">
              <a:avLst/>
            </a:prstGeom>
            <a:solidFill>
              <a:schemeClr val="bg1"/>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28" name="Oval 31"/>
            <p:cNvSpPr>
              <a:spLocks noChangeArrowheads="1"/>
            </p:cNvSpPr>
            <p:nvPr/>
          </p:nvSpPr>
          <p:spPr bwMode="auto">
            <a:xfrm>
              <a:off x="7217793" y="4309219"/>
              <a:ext cx="187873" cy="215896"/>
            </a:xfrm>
            <a:prstGeom prst="ellipse">
              <a:avLst/>
            </a:prstGeom>
            <a:solidFill>
              <a:schemeClr val="bg1"/>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29" name="Oval 32"/>
            <p:cNvSpPr>
              <a:spLocks noChangeArrowheads="1"/>
            </p:cNvSpPr>
            <p:nvPr/>
          </p:nvSpPr>
          <p:spPr bwMode="auto">
            <a:xfrm>
              <a:off x="7687477" y="4093323"/>
              <a:ext cx="187873" cy="215896"/>
            </a:xfrm>
            <a:prstGeom prst="ellipse">
              <a:avLst/>
            </a:prstGeom>
            <a:solidFill>
              <a:schemeClr val="bg1"/>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30" name="Oval 33"/>
            <p:cNvSpPr>
              <a:spLocks noChangeArrowheads="1"/>
            </p:cNvSpPr>
            <p:nvPr/>
          </p:nvSpPr>
          <p:spPr bwMode="auto">
            <a:xfrm>
              <a:off x="8016255" y="4147297"/>
              <a:ext cx="187873" cy="215896"/>
            </a:xfrm>
            <a:prstGeom prst="ellipse">
              <a:avLst/>
            </a:prstGeom>
            <a:solidFill>
              <a:schemeClr val="bg1"/>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31" name="Oval 34"/>
            <p:cNvSpPr>
              <a:spLocks noChangeArrowheads="1"/>
            </p:cNvSpPr>
            <p:nvPr/>
          </p:nvSpPr>
          <p:spPr bwMode="auto">
            <a:xfrm>
              <a:off x="7640508" y="3607557"/>
              <a:ext cx="187873" cy="215896"/>
            </a:xfrm>
            <a:prstGeom prst="ellipse">
              <a:avLst/>
            </a:prstGeom>
            <a:solidFill>
              <a:schemeClr val="bg1"/>
            </a:solidFill>
            <a:ln w="9525" algn="ctr">
              <a:solidFill>
                <a:schemeClr val="tx1"/>
              </a:solidFill>
              <a:round/>
              <a:headEnd/>
              <a:tailEnd/>
            </a:ln>
          </p:spPr>
          <p:txBody>
            <a:bodyPr/>
            <a:lstStyle/>
            <a:p>
              <a:pPr algn="ctr"/>
              <a:endParaRPr lang="en-US">
                <a:solidFill>
                  <a:schemeClr val="tx2"/>
                </a:solidFill>
                <a:cs typeface="Arial" charset="0"/>
              </a:endParaRPr>
            </a:p>
          </p:txBody>
        </p:sp>
      </p:grpSp>
      <p:sp>
        <p:nvSpPr>
          <p:cNvPr id="32" name="TextBox 50"/>
          <p:cNvSpPr txBox="1">
            <a:spLocks noChangeArrowheads="1"/>
          </p:cNvSpPr>
          <p:nvPr/>
        </p:nvSpPr>
        <p:spPr bwMode="auto">
          <a:xfrm>
            <a:off x="7035265" y="3717032"/>
            <a:ext cx="1446687" cy="307775"/>
          </a:xfrm>
          <a:prstGeom prst="rect">
            <a:avLst/>
          </a:prstGeom>
          <a:noFill/>
          <a:ln w="9525">
            <a:noFill/>
            <a:miter lim="800000"/>
            <a:headEnd/>
            <a:tailEnd/>
          </a:ln>
        </p:spPr>
        <p:txBody>
          <a:bodyPr wrap="square">
            <a:spAutoFit/>
          </a:bodyPr>
          <a:lstStyle/>
          <a:p>
            <a:pPr algn="ctr"/>
            <a:r>
              <a:rPr lang="en-US" sz="1400" dirty="0" smtClean="0">
                <a:solidFill>
                  <a:schemeClr val="tx2"/>
                </a:solidFill>
                <a:cs typeface="Arial" charset="0"/>
              </a:rPr>
              <a:t>All cells</a:t>
            </a:r>
            <a:endParaRPr lang="en-US" sz="1400" dirty="0">
              <a:solidFill>
                <a:schemeClr val="tx2"/>
              </a:solidFill>
              <a:cs typeface="Arial" charset="0"/>
            </a:endParaRPr>
          </a:p>
        </p:txBody>
      </p:sp>
      <p:sp>
        <p:nvSpPr>
          <p:cNvPr id="33" name="TextBox 51"/>
          <p:cNvSpPr txBox="1">
            <a:spLocks noChangeArrowheads="1"/>
          </p:cNvSpPr>
          <p:nvPr/>
        </p:nvSpPr>
        <p:spPr bwMode="auto">
          <a:xfrm>
            <a:off x="7007114" y="2257127"/>
            <a:ext cx="1502988" cy="307777"/>
          </a:xfrm>
          <a:prstGeom prst="rect">
            <a:avLst/>
          </a:prstGeom>
          <a:noFill/>
          <a:ln w="9525">
            <a:noFill/>
            <a:miter lim="800000"/>
            <a:headEnd/>
            <a:tailEnd/>
          </a:ln>
        </p:spPr>
        <p:txBody>
          <a:bodyPr>
            <a:spAutoFit/>
          </a:bodyPr>
          <a:lstStyle/>
          <a:p>
            <a:pPr algn="ctr"/>
            <a:r>
              <a:rPr lang="en-US" sz="1400" dirty="0" err="1" smtClean="0">
                <a:solidFill>
                  <a:schemeClr val="tx2"/>
                </a:solidFill>
                <a:cs typeface="Arial" charset="0"/>
              </a:rPr>
              <a:t>Transfected</a:t>
            </a:r>
            <a:r>
              <a:rPr lang="en-US" sz="1400" dirty="0" smtClean="0">
                <a:solidFill>
                  <a:schemeClr val="tx2"/>
                </a:solidFill>
                <a:cs typeface="Arial" charset="0"/>
              </a:rPr>
              <a:t> cells</a:t>
            </a:r>
            <a:endParaRPr lang="en-US" sz="1400" dirty="0">
              <a:solidFill>
                <a:schemeClr val="tx2"/>
              </a:solidFill>
              <a:cs typeface="Arial" charset="0"/>
            </a:endParaRPr>
          </a:p>
        </p:txBody>
      </p:sp>
      <p:cxnSp>
        <p:nvCxnSpPr>
          <p:cNvPr id="34" name="Straight Arrow Connector 50"/>
          <p:cNvCxnSpPr>
            <a:cxnSpLocks noChangeShapeType="1"/>
          </p:cNvCxnSpPr>
          <p:nvPr/>
        </p:nvCxnSpPr>
        <p:spPr bwMode="auto">
          <a:xfrm>
            <a:off x="7758608" y="4005064"/>
            <a:ext cx="0" cy="307849"/>
          </a:xfrm>
          <a:prstGeom prst="straightConnector1">
            <a:avLst/>
          </a:prstGeom>
          <a:noFill/>
          <a:ln w="38100" algn="ctr">
            <a:solidFill>
              <a:schemeClr val="tx1"/>
            </a:solidFill>
            <a:round/>
            <a:headEnd/>
            <a:tailEnd type="stealth" w="lg" len="med"/>
          </a:ln>
        </p:spPr>
      </p:cxnSp>
      <p:sp>
        <p:nvSpPr>
          <p:cNvPr id="35" name="TextBox 51"/>
          <p:cNvSpPr txBox="1">
            <a:spLocks noChangeArrowheads="1"/>
          </p:cNvSpPr>
          <p:nvPr/>
        </p:nvSpPr>
        <p:spPr bwMode="auto">
          <a:xfrm>
            <a:off x="7617703" y="2439691"/>
            <a:ext cx="281810" cy="369332"/>
          </a:xfrm>
          <a:prstGeom prst="rect">
            <a:avLst/>
          </a:prstGeom>
          <a:noFill/>
          <a:ln w="9525">
            <a:noFill/>
            <a:miter lim="800000"/>
            <a:headEnd/>
            <a:tailEnd/>
          </a:ln>
        </p:spPr>
        <p:txBody>
          <a:bodyPr wrap="square">
            <a:spAutoFit/>
          </a:bodyPr>
          <a:lstStyle/>
          <a:p>
            <a:r>
              <a:rPr lang="en-US" b="1" dirty="0" smtClean="0">
                <a:solidFill>
                  <a:schemeClr val="tx2"/>
                </a:solidFill>
                <a:cs typeface="Arial" charset="0"/>
              </a:rPr>
              <a:t>+</a:t>
            </a:r>
            <a:endParaRPr lang="en-US" b="1" dirty="0">
              <a:solidFill>
                <a:schemeClr val="tx2"/>
              </a:solidFill>
              <a:cs typeface="Arial" charset="0"/>
            </a:endParaRPr>
          </a:p>
        </p:txBody>
      </p:sp>
      <p:grpSp>
        <p:nvGrpSpPr>
          <p:cNvPr id="48" name="Group 47"/>
          <p:cNvGrpSpPr/>
          <p:nvPr/>
        </p:nvGrpSpPr>
        <p:grpSpPr>
          <a:xfrm>
            <a:off x="7290556" y="4383907"/>
            <a:ext cx="936104" cy="845293"/>
            <a:chOff x="8789668" y="3499609"/>
            <a:chExt cx="1502988" cy="1349349"/>
          </a:xfrm>
        </p:grpSpPr>
        <p:sp>
          <p:nvSpPr>
            <p:cNvPr id="13" name="Oval 40"/>
            <p:cNvSpPr>
              <a:spLocks noChangeArrowheads="1"/>
            </p:cNvSpPr>
            <p:nvPr/>
          </p:nvSpPr>
          <p:spPr bwMode="auto">
            <a:xfrm>
              <a:off x="8789668" y="3499609"/>
              <a:ext cx="1502988" cy="1349349"/>
            </a:xfrm>
            <a:prstGeom prst="roundRect">
              <a:avLst/>
            </a:prstGeom>
            <a:solidFill>
              <a:schemeClr val="bg2">
                <a:alpha val="74901"/>
              </a:schemeClr>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36" name="Oval 36"/>
            <p:cNvSpPr>
              <a:spLocks noChangeArrowheads="1"/>
            </p:cNvSpPr>
            <p:nvPr/>
          </p:nvSpPr>
          <p:spPr bwMode="auto">
            <a:xfrm>
              <a:off x="9165415" y="3661531"/>
              <a:ext cx="187873" cy="215896"/>
            </a:xfrm>
            <a:prstGeom prst="ellipse">
              <a:avLst/>
            </a:prstGeom>
            <a:solidFill>
              <a:schemeClr val="bg1">
                <a:alpha val="74901"/>
              </a:schemeClr>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37" name="Oval 37"/>
            <p:cNvSpPr>
              <a:spLocks noChangeArrowheads="1"/>
            </p:cNvSpPr>
            <p:nvPr/>
          </p:nvSpPr>
          <p:spPr bwMode="auto">
            <a:xfrm>
              <a:off x="8883605" y="4039349"/>
              <a:ext cx="187873" cy="215896"/>
            </a:xfrm>
            <a:prstGeom prst="ellipse">
              <a:avLst/>
            </a:prstGeom>
            <a:solidFill>
              <a:schemeClr val="bg1">
                <a:alpha val="74901"/>
              </a:schemeClr>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38" name="Oval 38"/>
            <p:cNvSpPr>
              <a:spLocks noChangeArrowheads="1"/>
            </p:cNvSpPr>
            <p:nvPr/>
          </p:nvSpPr>
          <p:spPr bwMode="auto">
            <a:xfrm>
              <a:off x="9729036" y="3823453"/>
              <a:ext cx="187873" cy="215896"/>
            </a:xfrm>
            <a:prstGeom prst="ellipse">
              <a:avLst/>
            </a:prstGeom>
            <a:solidFill>
              <a:schemeClr val="bg1">
                <a:alpha val="74901"/>
              </a:schemeClr>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39" name="Oval 39"/>
            <p:cNvSpPr>
              <a:spLocks noChangeArrowheads="1"/>
            </p:cNvSpPr>
            <p:nvPr/>
          </p:nvSpPr>
          <p:spPr bwMode="auto">
            <a:xfrm>
              <a:off x="9776004" y="4471140"/>
              <a:ext cx="187873" cy="215896"/>
            </a:xfrm>
            <a:prstGeom prst="ellipse">
              <a:avLst/>
            </a:prstGeom>
            <a:solidFill>
              <a:schemeClr val="bg1">
                <a:alpha val="74901"/>
              </a:schemeClr>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40" name="Oval 41"/>
            <p:cNvSpPr>
              <a:spLocks noChangeArrowheads="1"/>
            </p:cNvSpPr>
            <p:nvPr/>
          </p:nvSpPr>
          <p:spPr bwMode="auto">
            <a:xfrm>
              <a:off x="9165415" y="3985375"/>
              <a:ext cx="187873" cy="215896"/>
            </a:xfrm>
            <a:prstGeom prst="ellipse">
              <a:avLst/>
            </a:prstGeom>
            <a:solidFill>
              <a:srgbClr val="00FF00">
                <a:alpha val="74901"/>
              </a:srgbClr>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41" name="Oval 42"/>
            <p:cNvSpPr>
              <a:spLocks noChangeArrowheads="1"/>
            </p:cNvSpPr>
            <p:nvPr/>
          </p:nvSpPr>
          <p:spPr bwMode="auto">
            <a:xfrm>
              <a:off x="9494193" y="4417167"/>
              <a:ext cx="187873" cy="215896"/>
            </a:xfrm>
            <a:prstGeom prst="ellipse">
              <a:avLst/>
            </a:prstGeom>
            <a:solidFill>
              <a:srgbClr val="00FF00">
                <a:alpha val="74901"/>
              </a:srgbClr>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42" name="Oval 43"/>
            <p:cNvSpPr>
              <a:spLocks noChangeArrowheads="1"/>
            </p:cNvSpPr>
            <p:nvPr/>
          </p:nvSpPr>
          <p:spPr bwMode="auto">
            <a:xfrm>
              <a:off x="9071478" y="4309219"/>
              <a:ext cx="187873" cy="215896"/>
            </a:xfrm>
            <a:prstGeom prst="ellipse">
              <a:avLst/>
            </a:prstGeom>
            <a:solidFill>
              <a:srgbClr val="00FF00">
                <a:alpha val="74901"/>
              </a:srgbClr>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43" name="Oval 44"/>
            <p:cNvSpPr>
              <a:spLocks noChangeArrowheads="1"/>
            </p:cNvSpPr>
            <p:nvPr/>
          </p:nvSpPr>
          <p:spPr bwMode="auto">
            <a:xfrm>
              <a:off x="9541162" y="4093323"/>
              <a:ext cx="187873" cy="215896"/>
            </a:xfrm>
            <a:prstGeom prst="ellipse">
              <a:avLst/>
            </a:prstGeom>
            <a:solidFill>
              <a:srgbClr val="00FF00">
                <a:alpha val="74901"/>
              </a:srgbClr>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44" name="Oval 45"/>
            <p:cNvSpPr>
              <a:spLocks noChangeArrowheads="1"/>
            </p:cNvSpPr>
            <p:nvPr/>
          </p:nvSpPr>
          <p:spPr bwMode="auto">
            <a:xfrm>
              <a:off x="9869940" y="4147297"/>
              <a:ext cx="187873" cy="215896"/>
            </a:xfrm>
            <a:prstGeom prst="ellipse">
              <a:avLst/>
            </a:prstGeom>
            <a:solidFill>
              <a:srgbClr val="00FF00">
                <a:alpha val="74901"/>
              </a:srgbClr>
            </a:solidFill>
            <a:ln w="9525" algn="ctr">
              <a:solidFill>
                <a:schemeClr val="tx1"/>
              </a:solidFill>
              <a:round/>
              <a:headEnd/>
              <a:tailEnd/>
            </a:ln>
          </p:spPr>
          <p:txBody>
            <a:bodyPr/>
            <a:lstStyle/>
            <a:p>
              <a:pPr algn="ctr"/>
              <a:endParaRPr lang="en-US">
                <a:solidFill>
                  <a:schemeClr val="tx2"/>
                </a:solidFill>
                <a:cs typeface="Arial" charset="0"/>
              </a:endParaRPr>
            </a:p>
          </p:txBody>
        </p:sp>
        <p:sp>
          <p:nvSpPr>
            <p:cNvPr id="45" name="Oval 46"/>
            <p:cNvSpPr>
              <a:spLocks noChangeArrowheads="1"/>
            </p:cNvSpPr>
            <p:nvPr/>
          </p:nvSpPr>
          <p:spPr bwMode="auto">
            <a:xfrm>
              <a:off x="9494193" y="3607557"/>
              <a:ext cx="187873" cy="215896"/>
            </a:xfrm>
            <a:prstGeom prst="ellipse">
              <a:avLst/>
            </a:prstGeom>
            <a:solidFill>
              <a:srgbClr val="00FF00">
                <a:alpha val="74901"/>
              </a:srgbClr>
            </a:solidFill>
            <a:ln w="9525" algn="ctr">
              <a:solidFill>
                <a:schemeClr val="tx1"/>
              </a:solidFill>
              <a:round/>
              <a:headEnd/>
              <a:tailEnd/>
            </a:ln>
          </p:spPr>
          <p:txBody>
            <a:bodyPr/>
            <a:lstStyle/>
            <a:p>
              <a:pPr algn="ctr"/>
              <a:endParaRPr lang="en-US">
                <a:solidFill>
                  <a:schemeClr val="tx2"/>
                </a:solidFill>
                <a:cs typeface="Arial"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cstate="print"/>
          <a:srcRect/>
          <a:stretch>
            <a:fillRect/>
          </a:stretch>
        </p:blipFill>
        <p:spPr bwMode="auto">
          <a:xfrm>
            <a:off x="827584" y="1782328"/>
            <a:ext cx="7488832" cy="3734904"/>
          </a:xfrm>
          <a:prstGeom prst="rect">
            <a:avLst/>
          </a:prstGeom>
          <a:ln>
            <a:noFill/>
          </a:ln>
          <a:effectLst>
            <a:outerShdw blurRad="292100" dist="139700" dir="2700000" algn="tl" rotWithShape="0">
              <a:srgbClr val="333333">
                <a:alpha val="65000"/>
              </a:srgbClr>
            </a:outerShdw>
          </a:effectLst>
        </p:spPr>
      </p:pic>
      <p:sp>
        <p:nvSpPr>
          <p:cNvPr id="5" name="Titel 6"/>
          <p:cNvSpPr>
            <a:spLocks noGrp="1"/>
          </p:cNvSpPr>
          <p:nvPr>
            <p:ph type="title"/>
          </p:nvPr>
        </p:nvSpPr>
        <p:spPr>
          <a:xfrm>
            <a:off x="457200" y="1124744"/>
            <a:ext cx="8229600" cy="647700"/>
          </a:xfrm>
        </p:spPr>
        <p:txBody>
          <a:bodyPr/>
          <a:lstStyle/>
          <a:p>
            <a:r>
              <a:rPr lang="en-US" sz="4000" dirty="0" smtClean="0"/>
              <a:t>NC-3000™ GFP </a:t>
            </a:r>
            <a:r>
              <a:rPr lang="en-US" sz="4000" dirty="0" err="1" smtClean="0"/>
              <a:t>Transfection</a:t>
            </a:r>
            <a:r>
              <a:rPr lang="en-US" sz="4000" dirty="0" smtClean="0"/>
              <a:t> Efficiency</a:t>
            </a:r>
            <a:endParaRPr lang="en-US" b="0" i="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059832" y="2132857"/>
            <a:ext cx="5616624" cy="3528392"/>
          </a:xfrm>
          <a:noFill/>
        </p:spPr>
        <p:txBody>
          <a:bodyPr>
            <a:normAutofit/>
          </a:bodyPr>
          <a:lstStyle/>
          <a:p>
            <a:r>
              <a:rPr lang="da-DK" dirty="0" smtClean="0"/>
              <a:t>7 colors, 9 filters from UV to far red</a:t>
            </a:r>
          </a:p>
          <a:p>
            <a:r>
              <a:rPr lang="da-DK" dirty="0" smtClean="0"/>
              <a:t>Create user adaptable protocols with FlexiCyte™</a:t>
            </a:r>
          </a:p>
          <a:p>
            <a:r>
              <a:rPr lang="da-DK" dirty="0" smtClean="0"/>
              <a:t>Easy to perform range of fixed protocols</a:t>
            </a:r>
          </a:p>
          <a:p>
            <a:r>
              <a:rPr lang="da-DK" dirty="0" smtClean="0"/>
              <a:t>High speed cell count</a:t>
            </a:r>
          </a:p>
          <a:p>
            <a:r>
              <a:rPr lang="da-DK" dirty="0" smtClean="0"/>
              <a:t>Easy to operate – no training, calibration or service</a:t>
            </a:r>
          </a:p>
          <a:p>
            <a:r>
              <a:rPr lang="da-DK" dirty="0" smtClean="0"/>
              <a:t>No flow, no rinsing, no clogging</a:t>
            </a:r>
          </a:p>
          <a:p>
            <a:r>
              <a:rPr lang="da-DK" dirty="0" smtClean="0"/>
              <a:t>Superior data visualization with the PlotManager</a:t>
            </a:r>
          </a:p>
          <a:p>
            <a:r>
              <a:rPr lang="da-DK" dirty="0" smtClean="0"/>
              <a:t>Export data to FCS Express 4 Image Cytometry etc.</a:t>
            </a:r>
          </a:p>
          <a:p>
            <a:r>
              <a:rPr lang="da-DK" dirty="0" smtClean="0"/>
              <a:t>Get Visual inspection of your cells</a:t>
            </a:r>
          </a:p>
          <a:p>
            <a:r>
              <a:rPr lang="da-DK" dirty="0" smtClean="0"/>
              <a:t>Low costs per sample</a:t>
            </a:r>
            <a:endParaRPr lang="da-DK" dirty="0"/>
          </a:p>
        </p:txBody>
      </p:sp>
      <p:sp>
        <p:nvSpPr>
          <p:cNvPr id="6" name="Tekstboks 5"/>
          <p:cNvSpPr txBox="1"/>
          <p:nvPr/>
        </p:nvSpPr>
        <p:spPr>
          <a:xfrm>
            <a:off x="3275856" y="5682734"/>
            <a:ext cx="5187830" cy="400110"/>
          </a:xfrm>
          <a:prstGeom prst="rect">
            <a:avLst/>
          </a:prstGeom>
          <a:noFill/>
        </p:spPr>
        <p:txBody>
          <a:bodyPr wrap="none" rtlCol="0">
            <a:spAutoFit/>
          </a:bodyPr>
          <a:lstStyle/>
          <a:p>
            <a:r>
              <a:rPr lang="en-US" sz="2000" dirty="0" smtClean="0">
                <a:solidFill>
                  <a:srgbClr val="0070C0"/>
                </a:solidFill>
              </a:rPr>
              <a:t>Learn more at </a:t>
            </a:r>
            <a:r>
              <a:rPr lang="en-US" sz="2000" b="1" dirty="0" smtClean="0">
                <a:solidFill>
                  <a:schemeClr val="tx2">
                    <a:lumMod val="90000"/>
                    <a:lumOff val="10000"/>
                  </a:schemeClr>
                </a:solidFill>
              </a:rPr>
              <a:t>www.chemometec.com/nc-3000</a:t>
            </a:r>
            <a:endParaRPr lang="en-US" sz="2000" b="1" dirty="0">
              <a:solidFill>
                <a:schemeClr val="tx2">
                  <a:lumMod val="90000"/>
                  <a:lumOff val="10000"/>
                </a:schemeClr>
              </a:solidFill>
            </a:endParaRPr>
          </a:p>
        </p:txBody>
      </p:sp>
      <p:sp>
        <p:nvSpPr>
          <p:cNvPr id="7" name="Title 6"/>
          <p:cNvSpPr>
            <a:spLocks noGrp="1"/>
          </p:cNvSpPr>
          <p:nvPr>
            <p:ph type="title"/>
          </p:nvPr>
        </p:nvSpPr>
        <p:spPr/>
        <p:txBody>
          <a:bodyPr/>
          <a:lstStyle/>
          <a:p>
            <a:r>
              <a:rPr lang="en-US" sz="4000" dirty="0" smtClean="0">
                <a:solidFill>
                  <a:schemeClr val="tx2"/>
                </a:solidFill>
              </a:rPr>
              <a:t>NucleoCounter® NC-3000™</a:t>
            </a:r>
            <a:endParaRPr lang="da-DK" sz="4000" dirty="0">
              <a:solidFill>
                <a:schemeClr val="tx2"/>
              </a:solidFill>
            </a:endParaRPr>
          </a:p>
        </p:txBody>
      </p:sp>
      <p:pic>
        <p:nvPicPr>
          <p:cNvPr id="9" name="Picture 5" descr="P:\Sales &amp; Marketing NY VERSION\98. MARKETING generelt\01. Picture Databank (logos, instruments, general etc.)\02. Product Pictures\01. NC-3000\NC-3000 New 2012\NC-3000 NEW 2012\NC-3000-Black-with-laptop-for-powerpoints_fritlagt.png"/>
          <p:cNvPicPr>
            <a:picLocks noChangeAspect="1" noChangeArrowheads="1"/>
          </p:cNvPicPr>
          <p:nvPr/>
        </p:nvPicPr>
        <p:blipFill>
          <a:blip r:embed="rId2" cstate="print"/>
          <a:srcRect l="11600" t="9950" r="12998" b="5472"/>
          <a:stretch>
            <a:fillRect/>
          </a:stretch>
        </p:blipFill>
        <p:spPr bwMode="auto">
          <a:xfrm>
            <a:off x="323528" y="2060848"/>
            <a:ext cx="2808312" cy="367240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NC-3000 technical.png"/>
          <p:cNvPicPr>
            <a:picLocks noChangeAspect="1"/>
          </p:cNvPicPr>
          <p:nvPr/>
        </p:nvPicPr>
        <p:blipFill>
          <a:blip r:embed="rId2" cstate="email"/>
          <a:stretch>
            <a:fillRect/>
          </a:stretch>
        </p:blipFill>
        <p:spPr>
          <a:xfrm>
            <a:off x="881636" y="1844824"/>
            <a:ext cx="8010844" cy="4104456"/>
          </a:xfrm>
          <a:prstGeom prst="rect">
            <a:avLst/>
          </a:prstGeom>
        </p:spPr>
      </p:pic>
      <p:sp>
        <p:nvSpPr>
          <p:cNvPr id="5" name="Rectangle 4"/>
          <p:cNvSpPr/>
          <p:nvPr/>
        </p:nvSpPr>
        <p:spPr>
          <a:xfrm>
            <a:off x="5580112" y="5211197"/>
            <a:ext cx="3323987" cy="954107"/>
          </a:xfrm>
          <a:prstGeom prst="rect">
            <a:avLst/>
          </a:prstGeom>
        </p:spPr>
        <p:txBody>
          <a:bodyPr wrap="none">
            <a:spAutoFit/>
          </a:bodyPr>
          <a:lstStyle/>
          <a:p>
            <a:r>
              <a:rPr lang="en-US" sz="2800" smtClean="0">
                <a:solidFill>
                  <a:schemeClr val="tx2">
                    <a:lumMod val="90000"/>
                    <a:lumOff val="10000"/>
                  </a:schemeClr>
                </a:solidFill>
              </a:rPr>
              <a:t>7</a:t>
            </a:r>
            <a:r>
              <a:rPr lang="en-US" smtClean="0">
                <a:solidFill>
                  <a:schemeClr val="tx2">
                    <a:lumMod val="90000"/>
                    <a:lumOff val="10000"/>
                  </a:schemeClr>
                </a:solidFill>
              </a:rPr>
              <a:t> excitation colors</a:t>
            </a:r>
          </a:p>
          <a:p>
            <a:r>
              <a:rPr lang="en-US" sz="2800" smtClean="0">
                <a:solidFill>
                  <a:schemeClr val="tx2">
                    <a:lumMod val="90000"/>
                    <a:lumOff val="10000"/>
                  </a:schemeClr>
                </a:solidFill>
              </a:rPr>
              <a:t>9</a:t>
            </a:r>
            <a:r>
              <a:rPr lang="en-US" smtClean="0">
                <a:solidFill>
                  <a:schemeClr val="tx2">
                    <a:lumMod val="90000"/>
                    <a:lumOff val="10000"/>
                  </a:schemeClr>
                </a:solidFill>
              </a:rPr>
              <a:t> emission filters </a:t>
            </a:r>
            <a:r>
              <a:rPr lang="en-US" sz="1400" smtClean="0">
                <a:solidFill>
                  <a:schemeClr val="tx2">
                    <a:lumMod val="90000"/>
                    <a:lumOff val="10000"/>
                  </a:schemeClr>
                </a:solidFill>
              </a:rPr>
              <a:t>(from UV to far red)</a:t>
            </a:r>
          </a:p>
        </p:txBody>
      </p:sp>
      <p:sp>
        <p:nvSpPr>
          <p:cNvPr id="7" name="Down Arrow 6"/>
          <p:cNvSpPr/>
          <p:nvPr/>
        </p:nvSpPr>
        <p:spPr>
          <a:xfrm>
            <a:off x="6876256" y="4797152"/>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xtBox 8"/>
          <p:cNvSpPr txBox="1"/>
          <p:nvPr/>
        </p:nvSpPr>
        <p:spPr>
          <a:xfrm>
            <a:off x="35496" y="1268760"/>
            <a:ext cx="9071992" cy="707886"/>
          </a:xfrm>
          <a:prstGeom prst="rect">
            <a:avLst/>
          </a:prstGeom>
          <a:noFill/>
        </p:spPr>
        <p:txBody>
          <a:bodyPr wrap="square" rtlCol="0">
            <a:spAutoFit/>
          </a:bodyPr>
          <a:lstStyle/>
          <a:p>
            <a:pPr algn="ctr"/>
            <a:r>
              <a:rPr lang="en-US" sz="4000" b="1" dirty="0" smtClean="0">
                <a:solidFill>
                  <a:schemeClr val="tx2">
                    <a:lumMod val="90000"/>
                    <a:lumOff val="10000"/>
                  </a:schemeClr>
                </a:solidFill>
              </a:rPr>
              <a:t>NC-3000™ Technology</a:t>
            </a:r>
            <a:r>
              <a:rPr lang="en-US" sz="4000" b="1" dirty="0" smtClean="0">
                <a:solidFill>
                  <a:schemeClr val="tx2">
                    <a:lumMod val="90000"/>
                    <a:lumOff val="10000"/>
                  </a:schemeClr>
                </a:solidFill>
              </a:rPr>
              <a:t> - Built to perform!</a:t>
            </a:r>
            <a:endParaRPr lang="en-GB" sz="4000" b="1" i="1" dirty="0" smtClean="0">
              <a:solidFill>
                <a:schemeClr val="tx2">
                  <a:lumMod val="90000"/>
                  <a:lumOff val="1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955735"/>
            <a:ext cx="3600400" cy="1569660"/>
          </a:xfrm>
          <a:prstGeom prst="rect">
            <a:avLst/>
          </a:prstGeom>
        </p:spPr>
        <p:txBody>
          <a:bodyPr wrap="square">
            <a:spAutoFit/>
          </a:bodyPr>
          <a:lstStyle/>
          <a:p>
            <a:r>
              <a:rPr lang="en-US" sz="2800" dirty="0" smtClean="0">
                <a:solidFill>
                  <a:srgbClr val="002060"/>
                </a:solidFill>
              </a:rPr>
              <a:t>Highly reliable LEDs</a:t>
            </a:r>
            <a:br>
              <a:rPr lang="en-US" sz="2800" dirty="0" smtClean="0">
                <a:solidFill>
                  <a:srgbClr val="002060"/>
                </a:solidFill>
              </a:rPr>
            </a:br>
            <a:r>
              <a:rPr lang="en-US" sz="2800" dirty="0" smtClean="0">
                <a:solidFill>
                  <a:srgbClr val="002060"/>
                </a:solidFill>
              </a:rPr>
              <a:t/>
            </a:r>
            <a:br>
              <a:rPr lang="en-US" sz="2800" dirty="0" smtClean="0">
                <a:solidFill>
                  <a:srgbClr val="002060"/>
                </a:solidFill>
              </a:rPr>
            </a:br>
            <a:r>
              <a:rPr lang="en-US" sz="2000" dirty="0" smtClean="0">
                <a:solidFill>
                  <a:srgbClr val="002060"/>
                </a:solidFill>
              </a:rPr>
              <a:t>Minimal intensity drift after millions of measurements.</a:t>
            </a:r>
            <a:endParaRPr lang="en-US" sz="2400" dirty="0" smtClean="0">
              <a:solidFill>
                <a:srgbClr val="002060"/>
              </a:solidFill>
            </a:endParaRPr>
          </a:p>
        </p:txBody>
      </p:sp>
      <p:pic>
        <p:nvPicPr>
          <p:cNvPr id="4" name="Picture 3"/>
          <p:cNvPicPr>
            <a:picLocks noChangeAspect="1" noChangeArrowheads="1"/>
          </p:cNvPicPr>
          <p:nvPr/>
        </p:nvPicPr>
        <p:blipFill>
          <a:blip r:embed="rId2" cstate="email"/>
          <a:srcRect/>
          <a:stretch>
            <a:fillRect/>
          </a:stretch>
        </p:blipFill>
        <p:spPr bwMode="auto">
          <a:xfrm>
            <a:off x="3851920" y="2137911"/>
            <a:ext cx="4824536" cy="3379321"/>
          </a:xfrm>
          <a:prstGeom prst="rect">
            <a:avLst/>
          </a:prstGeom>
          <a:ln>
            <a:noFill/>
          </a:ln>
          <a:effectLst>
            <a:outerShdw blurRad="292100" dist="139700" dir="2700000" algn="tl" rotWithShape="0">
              <a:srgbClr val="333333">
                <a:alpha val="65000"/>
              </a:srgbClr>
            </a:outerShdw>
          </a:effectLst>
        </p:spPr>
      </p:pic>
      <p:pic>
        <p:nvPicPr>
          <p:cNvPr id="5" name="Picture 4" descr="Untitled-4.png"/>
          <p:cNvPicPr>
            <a:picLocks noChangeAspect="1"/>
          </p:cNvPicPr>
          <p:nvPr/>
        </p:nvPicPr>
        <p:blipFill>
          <a:blip r:embed="rId3" cstate="print"/>
          <a:srcRect t="80253"/>
          <a:stretch>
            <a:fillRect/>
          </a:stretch>
        </p:blipFill>
        <p:spPr>
          <a:xfrm>
            <a:off x="395536" y="4005064"/>
            <a:ext cx="3168352" cy="648072"/>
          </a:xfrm>
          <a:prstGeom prst="rect">
            <a:avLst/>
          </a:prstGeom>
        </p:spPr>
      </p:pic>
      <p:sp>
        <p:nvSpPr>
          <p:cNvPr id="6" name="TextBox 5"/>
          <p:cNvSpPr txBox="1"/>
          <p:nvPr/>
        </p:nvSpPr>
        <p:spPr>
          <a:xfrm>
            <a:off x="35496" y="1352962"/>
            <a:ext cx="9071992" cy="707886"/>
          </a:xfrm>
          <a:prstGeom prst="rect">
            <a:avLst/>
          </a:prstGeom>
          <a:noFill/>
        </p:spPr>
        <p:txBody>
          <a:bodyPr wrap="square" rtlCol="0">
            <a:spAutoFit/>
          </a:bodyPr>
          <a:lstStyle/>
          <a:p>
            <a:pPr algn="ctr"/>
            <a:r>
              <a:rPr lang="en-US" sz="4000" b="1" dirty="0" smtClean="0">
                <a:solidFill>
                  <a:schemeClr val="tx2">
                    <a:lumMod val="90000"/>
                    <a:lumOff val="10000"/>
                  </a:schemeClr>
                </a:solidFill>
              </a:rPr>
              <a:t>NC-3000™ Technology</a:t>
            </a:r>
            <a:r>
              <a:rPr lang="en-US" sz="4000" b="1" dirty="0" smtClean="0">
                <a:solidFill>
                  <a:schemeClr val="tx2">
                    <a:lumMod val="90000"/>
                    <a:lumOff val="10000"/>
                  </a:schemeClr>
                </a:solidFill>
              </a:rPr>
              <a:t> - Built to perform!</a:t>
            </a:r>
            <a:endParaRPr lang="en-GB" sz="4000" b="1" i="1" dirty="0" smtClean="0">
              <a:solidFill>
                <a:schemeClr val="tx2">
                  <a:lumMod val="90000"/>
                  <a:lumOff val="1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2736"/>
            <a:ext cx="9144000" cy="647700"/>
          </a:xfrm>
        </p:spPr>
        <p:txBody>
          <a:bodyPr/>
          <a:lstStyle/>
          <a:p>
            <a:pPr algn="ctr"/>
            <a:r>
              <a:rPr lang="da-DK" sz="4000" dirty="0" err="1" smtClean="0">
                <a:solidFill>
                  <a:schemeClr val="tx2">
                    <a:lumMod val="90000"/>
                    <a:lumOff val="10000"/>
                  </a:schemeClr>
                </a:solidFill>
              </a:rPr>
              <a:t>Flexibility</a:t>
            </a:r>
            <a:r>
              <a:rPr lang="da-DK" sz="4000" dirty="0" smtClean="0">
                <a:solidFill>
                  <a:schemeClr val="tx2">
                    <a:lumMod val="90000"/>
                    <a:lumOff val="10000"/>
                  </a:schemeClr>
                </a:solidFill>
              </a:rPr>
              <a:t> </a:t>
            </a:r>
            <a:r>
              <a:rPr lang="da-DK" sz="4000" dirty="0" smtClean="0">
                <a:solidFill>
                  <a:schemeClr val="tx2">
                    <a:lumMod val="90000"/>
                    <a:lumOff val="10000"/>
                  </a:schemeClr>
                </a:solidFill>
              </a:rPr>
              <a:t>in sampling </a:t>
            </a:r>
            <a:r>
              <a:rPr lang="da-DK" sz="4000" dirty="0" smtClean="0">
                <a:solidFill>
                  <a:schemeClr val="tx2">
                    <a:lumMod val="90000"/>
                    <a:lumOff val="10000"/>
                  </a:schemeClr>
                </a:solidFill>
              </a:rPr>
              <a:t>media types</a:t>
            </a:r>
            <a:endParaRPr lang="da-DK" sz="4000" dirty="0">
              <a:solidFill>
                <a:schemeClr val="tx2">
                  <a:lumMod val="90000"/>
                  <a:lumOff val="10000"/>
                </a:schemeClr>
              </a:solidFill>
            </a:endParaRPr>
          </a:p>
        </p:txBody>
      </p:sp>
      <p:sp>
        <p:nvSpPr>
          <p:cNvPr id="3" name="Content Placeholder 2"/>
          <p:cNvSpPr>
            <a:spLocks noGrp="1"/>
          </p:cNvSpPr>
          <p:nvPr>
            <p:ph idx="1"/>
          </p:nvPr>
        </p:nvSpPr>
        <p:spPr/>
        <p:txBody>
          <a:bodyPr/>
          <a:lstStyle/>
          <a:p>
            <a:r>
              <a:rPr lang="en-US" sz="2400" b="1" dirty="0" smtClean="0"/>
              <a:t>Cassettes:</a:t>
            </a:r>
          </a:p>
          <a:p>
            <a:pPr lvl="1"/>
            <a:r>
              <a:rPr lang="en-US" dirty="0" smtClean="0"/>
              <a:t>Fast, practical and safe internal chemistry</a:t>
            </a:r>
          </a:p>
          <a:p>
            <a:pPr lvl="1"/>
            <a:r>
              <a:rPr lang="en-US" dirty="0" smtClean="0"/>
              <a:t>Laser-calibrated volumetric precision</a:t>
            </a:r>
          </a:p>
          <a:p>
            <a:pPr lvl="1"/>
            <a:r>
              <a:rPr lang="en-US" dirty="0" smtClean="0"/>
              <a:t>Analyzed volume: 3,2 </a:t>
            </a:r>
            <a:r>
              <a:rPr lang="en-US" dirty="0" err="1" smtClean="0"/>
              <a:t>μl</a:t>
            </a:r>
            <a:r>
              <a:rPr lang="en-US" dirty="0" smtClean="0"/>
              <a:t> (4x 0,8 µl images)</a:t>
            </a:r>
          </a:p>
          <a:p>
            <a:pPr lvl="1"/>
            <a:r>
              <a:rPr lang="en-US" b="1" i="1" dirty="0" smtClean="0"/>
              <a:t>Examples</a:t>
            </a:r>
            <a:r>
              <a:rPr lang="en-US" i="1" dirty="0" smtClean="0"/>
              <a:t>: </a:t>
            </a:r>
            <a:r>
              <a:rPr lang="en-US" dirty="0" smtClean="0"/>
              <a:t>PI-Cassette™, Via1-Cassette™</a:t>
            </a:r>
          </a:p>
          <a:p>
            <a:pPr lvl="1"/>
            <a:endParaRPr lang="en-US" dirty="0" smtClean="0"/>
          </a:p>
          <a:p>
            <a:r>
              <a:rPr lang="en-US" sz="2400" b="1" dirty="0" smtClean="0"/>
              <a:t>NC-Slides:</a:t>
            </a:r>
          </a:p>
          <a:p>
            <a:pPr lvl="1"/>
            <a:r>
              <a:rPr lang="en-US" dirty="0" smtClean="0"/>
              <a:t>Multiple samples at a time</a:t>
            </a:r>
          </a:p>
          <a:p>
            <a:pPr lvl="1"/>
            <a:r>
              <a:rPr lang="en-US" dirty="0" smtClean="0"/>
              <a:t>Statistical robustness (analyzed volume 0.8-16 </a:t>
            </a:r>
            <a:r>
              <a:rPr lang="en-US" dirty="0" err="1" smtClean="0"/>
              <a:t>μl</a:t>
            </a:r>
            <a:r>
              <a:rPr lang="en-US" dirty="0" smtClean="0"/>
              <a:t>)</a:t>
            </a:r>
          </a:p>
          <a:p>
            <a:pPr lvl="1"/>
            <a:r>
              <a:rPr lang="en-US" b="1" i="1" dirty="0" smtClean="0"/>
              <a:t>Examples</a:t>
            </a:r>
            <a:r>
              <a:rPr lang="en-US" i="1" dirty="0" smtClean="0"/>
              <a:t>: </a:t>
            </a:r>
            <a:r>
              <a:rPr lang="en-US" dirty="0" smtClean="0"/>
              <a:t>2 chamber NC-Slide A2™, 8 chamber NC-Slide A8™ </a:t>
            </a:r>
          </a:p>
          <a:p>
            <a:endParaRPr lang="da-DK" dirty="0"/>
          </a:p>
        </p:txBody>
      </p:sp>
      <p:pic>
        <p:nvPicPr>
          <p:cNvPr id="6" name="Picture 5" descr="Via1 cassette pp.png"/>
          <p:cNvPicPr>
            <a:picLocks noChangeAspect="1"/>
          </p:cNvPicPr>
          <p:nvPr/>
        </p:nvPicPr>
        <p:blipFill>
          <a:blip r:embed="rId2" cstate="email"/>
          <a:stretch>
            <a:fillRect/>
          </a:stretch>
        </p:blipFill>
        <p:spPr>
          <a:xfrm>
            <a:off x="5292080" y="1770728"/>
            <a:ext cx="3528392" cy="2954416"/>
          </a:xfrm>
          <a:prstGeom prst="rect">
            <a:avLst/>
          </a:prstGeom>
        </p:spPr>
      </p:pic>
      <p:pic>
        <p:nvPicPr>
          <p:cNvPr id="7" name="Picture 5" descr="C:\Users\lah.CMDK\Desktop\Slides\Hjemmesiden\ncA8-ligekamre-hvidt.png"/>
          <p:cNvPicPr>
            <a:picLocks noChangeAspect="1" noChangeArrowheads="1"/>
          </p:cNvPicPr>
          <p:nvPr/>
        </p:nvPicPr>
        <p:blipFill>
          <a:blip r:embed="rId3" cstate="email"/>
          <a:srcRect/>
          <a:stretch>
            <a:fillRect/>
          </a:stretch>
        </p:blipFill>
        <p:spPr bwMode="auto">
          <a:xfrm rot="4452373">
            <a:off x="6708668" y="3867874"/>
            <a:ext cx="1103072" cy="32302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9"/>
          <p:cNvSpPr>
            <a:spLocks noGrp="1"/>
          </p:cNvSpPr>
          <p:nvPr>
            <p:ph idx="1"/>
          </p:nvPr>
        </p:nvSpPr>
        <p:spPr>
          <a:xfrm>
            <a:off x="457200" y="2276872"/>
            <a:ext cx="8229600" cy="3600400"/>
          </a:xfrm>
        </p:spPr>
        <p:txBody>
          <a:bodyPr/>
          <a:lstStyle/>
          <a:p>
            <a:r>
              <a:rPr lang="en-US" sz="2000" dirty="0" smtClean="0">
                <a:solidFill>
                  <a:schemeClr val="tx2"/>
                </a:solidFill>
              </a:rPr>
              <a:t>Browse data from previous samples</a:t>
            </a:r>
          </a:p>
          <a:p>
            <a:r>
              <a:rPr lang="en-US" sz="2000" dirty="0" smtClean="0">
                <a:solidFill>
                  <a:schemeClr val="tx2"/>
                </a:solidFill>
              </a:rPr>
              <a:t>Easy selection of protocols</a:t>
            </a:r>
          </a:p>
          <a:p>
            <a:r>
              <a:rPr lang="en-US" sz="2000" dirty="0" smtClean="0">
                <a:solidFill>
                  <a:schemeClr val="tx2"/>
                </a:solidFill>
              </a:rPr>
              <a:t>Visual inspection of counted cells</a:t>
            </a:r>
          </a:p>
          <a:p>
            <a:r>
              <a:rPr lang="en-US" sz="2000" dirty="0" smtClean="0">
                <a:solidFill>
                  <a:schemeClr val="tx2"/>
                </a:solidFill>
              </a:rPr>
              <a:t>Easy access to application notes</a:t>
            </a:r>
          </a:p>
          <a:p>
            <a:r>
              <a:rPr lang="en-US" sz="2000" dirty="0" smtClean="0">
                <a:solidFill>
                  <a:schemeClr val="tx2"/>
                </a:solidFill>
              </a:rPr>
              <a:t>Export data in FCS and ACS</a:t>
            </a:r>
          </a:p>
          <a:p>
            <a:r>
              <a:rPr lang="en-US" sz="2000" dirty="0" smtClean="0">
                <a:solidFill>
                  <a:schemeClr val="tx2"/>
                </a:solidFill>
              </a:rPr>
              <a:t>Plot Manager to view gates</a:t>
            </a:r>
          </a:p>
          <a:p>
            <a:r>
              <a:rPr lang="en-US" sz="2000" dirty="0" smtClean="0">
                <a:solidFill>
                  <a:schemeClr val="tx2"/>
                </a:solidFill>
              </a:rPr>
              <a:t>Wizard for easy adaptation</a:t>
            </a:r>
          </a:p>
          <a:p>
            <a:endParaRPr lang="en-US" sz="2000" dirty="0" smtClean="0">
              <a:solidFill>
                <a:schemeClr val="tx2"/>
              </a:solidFill>
            </a:endParaRPr>
          </a:p>
          <a:p>
            <a:endParaRPr lang="en-US" sz="1600" dirty="0">
              <a:solidFill>
                <a:schemeClr val="tx2"/>
              </a:solidFill>
            </a:endParaRPr>
          </a:p>
        </p:txBody>
      </p:sp>
      <p:pic>
        <p:nvPicPr>
          <p:cNvPr id="6" name="Picture 5" descr="pad.png"/>
          <p:cNvPicPr>
            <a:picLocks noChangeAspect="1"/>
          </p:cNvPicPr>
          <p:nvPr/>
        </p:nvPicPr>
        <p:blipFill>
          <a:blip r:embed="rId2" cstate="print"/>
          <a:stretch>
            <a:fillRect/>
          </a:stretch>
        </p:blipFill>
        <p:spPr>
          <a:xfrm>
            <a:off x="4408679" y="2348880"/>
            <a:ext cx="4735321" cy="3923024"/>
          </a:xfrm>
          <a:prstGeom prst="rect">
            <a:avLst/>
          </a:prstGeom>
        </p:spPr>
      </p:pic>
      <p:sp>
        <p:nvSpPr>
          <p:cNvPr id="5" name="Title 4"/>
          <p:cNvSpPr txBox="1">
            <a:spLocks/>
          </p:cNvSpPr>
          <p:nvPr/>
        </p:nvSpPr>
        <p:spPr bwMode="auto">
          <a:xfrm>
            <a:off x="169168" y="1341140"/>
            <a:ext cx="8795320" cy="647700"/>
          </a:xfrm>
          <a:prstGeom prst="rect">
            <a:avLst/>
          </a:prstGeom>
          <a:noFill/>
          <a:ln w="9525">
            <a:noFill/>
            <a:miter lim="800000"/>
            <a:headEnd/>
            <a:tailEnd/>
          </a:ln>
        </p:spPr>
        <p:txBody>
          <a:bodyPr vert="horz" wrap="square" lIns="91440" tIns="0" rIns="91440" bIns="45720" numCol="1" anchor="ctr" anchorCtr="0" compatLnSpc="1">
            <a:prstTxWarp prst="textNoShape">
              <a:avLst/>
            </a:prstTxWarp>
          </a:bodyPr>
          <a:lstStyle/>
          <a:p>
            <a:pPr lvl="0" fontAlgn="base">
              <a:spcBef>
                <a:spcPct val="0"/>
              </a:spcBef>
              <a:spcAft>
                <a:spcPct val="0"/>
              </a:spcAft>
            </a:pPr>
            <a:r>
              <a:rPr lang="en-US" sz="3200" b="1" dirty="0" smtClean="0">
                <a:solidFill>
                  <a:schemeClr val="tx2"/>
                </a:solidFill>
                <a:latin typeface="+mj-lt"/>
              </a:rPr>
              <a:t>NucleoView NC-200™: </a:t>
            </a:r>
            <a:r>
              <a:rPr kumimoji="0" lang="da-DK" sz="3200" b="1" i="0" u="none" strike="noStrike" kern="0" cap="none" spc="0" normalizeH="0" baseline="0" noProof="0" dirty="0" err="1" smtClean="0">
                <a:ln>
                  <a:noFill/>
                </a:ln>
                <a:solidFill>
                  <a:schemeClr val="tx2"/>
                </a:solidFill>
                <a:effectLst/>
                <a:uLnTx/>
                <a:uFillTx/>
                <a:latin typeface="+mj-lt"/>
                <a:ea typeface="+mj-ea"/>
                <a:cs typeface="+mj-cs"/>
              </a:rPr>
              <a:t>Superior</a:t>
            </a:r>
            <a:r>
              <a:rPr kumimoji="0" lang="da-DK" sz="3200" b="1" i="0" u="none" strike="noStrike" kern="0" cap="none" spc="0" normalizeH="0" baseline="0" noProof="0" dirty="0" smtClean="0">
                <a:ln>
                  <a:noFill/>
                </a:ln>
                <a:solidFill>
                  <a:schemeClr val="tx2"/>
                </a:solidFill>
                <a:effectLst/>
                <a:uLnTx/>
                <a:uFillTx/>
                <a:latin typeface="+mj-lt"/>
                <a:ea typeface="+mj-ea"/>
                <a:cs typeface="+mj-cs"/>
              </a:rPr>
              <a:t> data </a:t>
            </a:r>
            <a:r>
              <a:rPr kumimoji="0" lang="da-DK" sz="3200" b="1" i="0" u="none" strike="noStrike" kern="0" cap="none" spc="0" normalizeH="0" baseline="0" noProof="0" dirty="0" err="1" smtClean="0">
                <a:ln>
                  <a:noFill/>
                </a:ln>
                <a:solidFill>
                  <a:schemeClr val="tx2"/>
                </a:solidFill>
                <a:effectLst/>
                <a:uLnTx/>
                <a:uFillTx/>
                <a:latin typeface="+mj-lt"/>
                <a:ea typeface="+mj-ea"/>
                <a:cs typeface="+mj-cs"/>
              </a:rPr>
              <a:t>presentation</a:t>
            </a:r>
            <a:endParaRPr kumimoji="0" lang="da-DK" sz="3200" b="1" i="0" u="none" strike="noStrike" kern="0" cap="none" spc="0" normalizeH="0" baseline="0" noProof="0" dirty="0" smtClean="0">
              <a:ln>
                <a:noFill/>
              </a:ln>
              <a:solidFill>
                <a:schemeClr val="tx2"/>
              </a:solidFill>
              <a:effectLst/>
              <a:uLnTx/>
              <a:uFillTx/>
              <a:latin typeface="+mj-lt"/>
              <a:ea typeface="+mj-ea"/>
              <a:cs typeface="+mj-cs"/>
            </a:endParaRPr>
          </a:p>
          <a:p>
            <a:pPr lvl="0" fontAlgn="base">
              <a:spcBef>
                <a:spcPct val="0"/>
              </a:spcBef>
              <a:spcAft>
                <a:spcPct val="0"/>
              </a:spcAft>
            </a:pPr>
            <a:r>
              <a:rPr kumimoji="0" lang="da-DK" sz="2800" b="0" i="0" u="none" strike="noStrike" kern="0" cap="none" spc="0" normalizeH="0" baseline="0" noProof="0" dirty="0" err="1" smtClean="0">
                <a:ln>
                  <a:noFill/>
                </a:ln>
                <a:solidFill>
                  <a:schemeClr val="tx2"/>
                </a:solidFill>
                <a:effectLst/>
                <a:uLnTx/>
                <a:uFillTx/>
                <a:latin typeface="+mj-lt"/>
                <a:ea typeface="+mj-ea"/>
                <a:cs typeface="+mj-cs"/>
              </a:rPr>
              <a:t>View</a:t>
            </a:r>
            <a:r>
              <a:rPr kumimoji="0" lang="da-DK" sz="2800" b="0" i="0" u="none" strike="noStrike" kern="0" cap="none" spc="0" normalizeH="0" baseline="0" noProof="0" dirty="0" smtClean="0">
                <a:ln>
                  <a:noFill/>
                </a:ln>
                <a:solidFill>
                  <a:schemeClr val="tx2"/>
                </a:solidFill>
                <a:effectLst/>
                <a:uLnTx/>
                <a:uFillTx/>
                <a:latin typeface="+mj-lt"/>
                <a:ea typeface="+mj-ea"/>
                <a:cs typeface="+mj-cs"/>
              </a:rPr>
              <a:t>, </a:t>
            </a:r>
            <a:r>
              <a:rPr kumimoji="0" lang="da-DK" sz="2800" b="0" i="0" u="none" strike="noStrike" kern="0" cap="none" spc="0" normalizeH="0" baseline="0" noProof="0" dirty="0" err="1" smtClean="0">
                <a:ln>
                  <a:noFill/>
                </a:ln>
                <a:solidFill>
                  <a:schemeClr val="tx2"/>
                </a:solidFill>
                <a:effectLst/>
                <a:uLnTx/>
                <a:uFillTx/>
                <a:latin typeface="+mj-lt"/>
                <a:ea typeface="+mj-ea"/>
                <a:cs typeface="+mj-cs"/>
              </a:rPr>
              <a:t>adjust</a:t>
            </a:r>
            <a:r>
              <a:rPr kumimoji="0" lang="da-DK" sz="2800" b="0" i="0" u="none" strike="noStrike" kern="0" cap="none" spc="0" normalizeH="0" baseline="0" noProof="0" dirty="0" smtClean="0">
                <a:ln>
                  <a:noFill/>
                </a:ln>
                <a:solidFill>
                  <a:schemeClr val="tx2"/>
                </a:solidFill>
                <a:effectLst/>
                <a:uLnTx/>
                <a:uFillTx/>
                <a:latin typeface="+mj-lt"/>
                <a:ea typeface="+mj-ea"/>
                <a:cs typeface="+mj-cs"/>
              </a:rPr>
              <a:t>, </a:t>
            </a:r>
            <a:r>
              <a:rPr kumimoji="0" lang="da-DK" sz="2800" b="0" i="0" u="none" strike="noStrike" kern="0" cap="none" spc="0" normalizeH="0" baseline="0" noProof="0" dirty="0" err="1" smtClean="0">
                <a:ln>
                  <a:noFill/>
                </a:ln>
                <a:solidFill>
                  <a:schemeClr val="tx2"/>
                </a:solidFill>
                <a:effectLst/>
                <a:uLnTx/>
                <a:uFillTx/>
                <a:latin typeface="+mj-lt"/>
                <a:ea typeface="+mj-ea"/>
                <a:cs typeface="+mj-cs"/>
              </a:rPr>
              <a:t>compare</a:t>
            </a:r>
            <a:r>
              <a:rPr kumimoji="0" lang="da-DK" sz="2800" b="0" i="0" u="none" strike="noStrike" kern="0" cap="none" spc="0" normalizeH="0" baseline="0" noProof="0" dirty="0" smtClean="0">
                <a:ln>
                  <a:noFill/>
                </a:ln>
                <a:solidFill>
                  <a:schemeClr val="tx2"/>
                </a:solidFill>
                <a:effectLst/>
                <a:uLnTx/>
                <a:uFillTx/>
                <a:latin typeface="+mj-lt"/>
                <a:ea typeface="+mj-ea"/>
                <a:cs typeface="+mj-cs"/>
              </a:rPr>
              <a:t> and </a:t>
            </a:r>
            <a:r>
              <a:rPr kumimoji="0" lang="da-DK" sz="2800" b="0" i="0" u="none" strike="noStrike" kern="0" cap="none" spc="0" normalizeH="0" baseline="0" noProof="0" dirty="0" err="1" smtClean="0">
                <a:ln>
                  <a:noFill/>
                </a:ln>
                <a:solidFill>
                  <a:schemeClr val="tx2"/>
                </a:solidFill>
                <a:effectLst/>
                <a:uLnTx/>
                <a:uFillTx/>
                <a:latin typeface="+mj-lt"/>
                <a:ea typeface="+mj-ea"/>
                <a:cs typeface="+mj-cs"/>
              </a:rPr>
              <a:t>export</a:t>
            </a:r>
            <a:r>
              <a:rPr kumimoji="0" lang="da-DK" sz="2800" b="0" i="0" u="none" strike="noStrike" kern="0" cap="none" spc="0" normalizeH="0" baseline="0" noProof="0" dirty="0" smtClean="0">
                <a:ln>
                  <a:noFill/>
                </a:ln>
                <a:solidFill>
                  <a:schemeClr val="tx2"/>
                </a:solidFill>
                <a:effectLst/>
                <a:uLnTx/>
                <a:uFillTx/>
                <a:latin typeface="+mj-lt"/>
                <a:ea typeface="+mj-ea"/>
                <a:cs typeface="+mj-cs"/>
              </a:rPr>
              <a:t> </a:t>
            </a:r>
            <a:r>
              <a:rPr kumimoji="0" lang="da-DK" sz="2800" b="0" i="0" u="none" strike="noStrike" kern="0" cap="none" spc="0" normalizeH="0" baseline="0" noProof="0" dirty="0" err="1" smtClean="0">
                <a:ln>
                  <a:noFill/>
                </a:ln>
                <a:solidFill>
                  <a:schemeClr val="tx2"/>
                </a:solidFill>
                <a:effectLst/>
                <a:uLnTx/>
                <a:uFillTx/>
                <a:latin typeface="+mj-lt"/>
                <a:ea typeface="+mj-ea"/>
                <a:cs typeface="+mj-cs"/>
              </a:rPr>
              <a:t>results</a:t>
            </a:r>
            <a:endParaRPr kumimoji="0" lang="da-DK" sz="2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232" y="1197124"/>
            <a:ext cx="7355160" cy="647700"/>
          </a:xfrm>
        </p:spPr>
        <p:txBody>
          <a:bodyPr/>
          <a:lstStyle/>
          <a:p>
            <a:r>
              <a:rPr lang="da-DK" sz="4000" dirty="0" err="1" smtClean="0">
                <a:solidFill>
                  <a:schemeClr val="tx2"/>
                </a:solidFill>
              </a:rPr>
              <a:t>How</a:t>
            </a:r>
            <a:r>
              <a:rPr lang="da-DK" sz="4000" dirty="0" smtClean="0">
                <a:solidFill>
                  <a:schemeClr val="tx2"/>
                </a:solidFill>
              </a:rPr>
              <a:t> do I </a:t>
            </a:r>
            <a:r>
              <a:rPr lang="da-DK" sz="4000" dirty="0" err="1" smtClean="0">
                <a:solidFill>
                  <a:schemeClr val="tx2"/>
                </a:solidFill>
              </a:rPr>
              <a:t>use</a:t>
            </a:r>
            <a:r>
              <a:rPr lang="da-DK" sz="4000" dirty="0" smtClean="0">
                <a:solidFill>
                  <a:schemeClr val="tx2"/>
                </a:solidFill>
              </a:rPr>
              <a:t> the NC-3000™?</a:t>
            </a:r>
            <a:endParaRPr lang="da-DK" sz="4000" dirty="0">
              <a:solidFill>
                <a:schemeClr val="tx2"/>
              </a:solidFill>
            </a:endParaRPr>
          </a:p>
        </p:txBody>
      </p:sp>
      <p:sp>
        <p:nvSpPr>
          <p:cNvPr id="4" name="Rounded Rectangle 4"/>
          <p:cNvSpPr>
            <a:spLocks noChangeArrowheads="1"/>
          </p:cNvSpPr>
          <p:nvPr/>
        </p:nvSpPr>
        <p:spPr bwMode="auto">
          <a:xfrm>
            <a:off x="827584" y="2852936"/>
            <a:ext cx="3240087" cy="500063"/>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1400" smtClean="0">
                <a:latin typeface="+mj-lt"/>
                <a:cs typeface="Arial" pitchFamily="34" charset="0"/>
              </a:rPr>
              <a:t>Turn on NC-3000™ and PC</a:t>
            </a:r>
            <a:endParaRPr lang="en-US" sz="1400">
              <a:latin typeface="+mj-lt"/>
              <a:cs typeface="Arial" pitchFamily="34" charset="0"/>
            </a:endParaRPr>
          </a:p>
        </p:txBody>
      </p:sp>
      <p:sp>
        <p:nvSpPr>
          <p:cNvPr id="5" name="Rounded Rectangle 5"/>
          <p:cNvSpPr>
            <a:spLocks noChangeArrowheads="1"/>
          </p:cNvSpPr>
          <p:nvPr/>
        </p:nvSpPr>
        <p:spPr bwMode="auto">
          <a:xfrm>
            <a:off x="827584" y="3573016"/>
            <a:ext cx="3240087" cy="500063"/>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1400" dirty="0" smtClean="0">
                <a:latin typeface="+mj-lt"/>
                <a:cs typeface="Arial" pitchFamily="34" charset="0"/>
              </a:rPr>
              <a:t>Place cassette/NC-Slide in </a:t>
            </a:r>
          </a:p>
          <a:p>
            <a:pPr algn="ctr">
              <a:defRPr/>
            </a:pPr>
            <a:r>
              <a:rPr lang="en-US" sz="1400" dirty="0" smtClean="0">
                <a:latin typeface="+mj-lt"/>
                <a:cs typeface="Arial" pitchFamily="34" charset="0"/>
              </a:rPr>
              <a:t>sample tray</a:t>
            </a:r>
            <a:endParaRPr lang="en-US" sz="1400" dirty="0">
              <a:latin typeface="+mj-lt"/>
              <a:cs typeface="Arial" pitchFamily="34" charset="0"/>
            </a:endParaRPr>
          </a:p>
        </p:txBody>
      </p:sp>
      <p:sp>
        <p:nvSpPr>
          <p:cNvPr id="6" name="Rounded Rectangle 7"/>
          <p:cNvSpPr>
            <a:spLocks noChangeArrowheads="1"/>
          </p:cNvSpPr>
          <p:nvPr/>
        </p:nvSpPr>
        <p:spPr bwMode="auto">
          <a:xfrm>
            <a:off x="827584" y="4293096"/>
            <a:ext cx="3240087" cy="500063"/>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1400" smtClean="0">
                <a:latin typeface="+mj-lt"/>
                <a:cs typeface="Arial" pitchFamily="34" charset="0"/>
              </a:rPr>
              <a:t>Select type of application and press run</a:t>
            </a:r>
            <a:endParaRPr lang="en-US" sz="1400">
              <a:latin typeface="+mj-lt"/>
              <a:cs typeface="Arial" pitchFamily="34" charset="0"/>
            </a:endParaRPr>
          </a:p>
        </p:txBody>
      </p:sp>
      <p:sp>
        <p:nvSpPr>
          <p:cNvPr id="7" name="Rounded Rectangle 8"/>
          <p:cNvSpPr>
            <a:spLocks noChangeArrowheads="1"/>
          </p:cNvSpPr>
          <p:nvPr/>
        </p:nvSpPr>
        <p:spPr bwMode="auto">
          <a:xfrm>
            <a:off x="827584" y="5017170"/>
            <a:ext cx="3240087" cy="500062"/>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1400" dirty="0" smtClean="0">
                <a:latin typeface="+mj-lt"/>
                <a:cs typeface="Arial" pitchFamily="34" charset="0"/>
              </a:rPr>
              <a:t>Computed data are displayed on PC </a:t>
            </a:r>
            <a:endParaRPr lang="en-US" sz="1400" dirty="0">
              <a:latin typeface="+mj-lt"/>
              <a:cs typeface="Arial" pitchFamily="34" charset="0"/>
            </a:endParaRPr>
          </a:p>
        </p:txBody>
      </p:sp>
      <p:sp>
        <p:nvSpPr>
          <p:cNvPr id="8" name="Rounded Rectangle 4"/>
          <p:cNvSpPr>
            <a:spLocks noChangeArrowheads="1"/>
          </p:cNvSpPr>
          <p:nvPr/>
        </p:nvSpPr>
        <p:spPr bwMode="auto">
          <a:xfrm>
            <a:off x="827584" y="2132856"/>
            <a:ext cx="3240087" cy="500062"/>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1400" dirty="0" smtClean="0">
                <a:latin typeface="+mj-lt"/>
                <a:cs typeface="Arial" pitchFamily="34" charset="0"/>
              </a:rPr>
              <a:t>Prepare cell sample</a:t>
            </a:r>
            <a:endParaRPr lang="en-US" sz="1400" dirty="0">
              <a:latin typeface="+mj-lt"/>
              <a:cs typeface="Arial" pitchFamily="34" charset="0"/>
            </a:endParaRPr>
          </a:p>
        </p:txBody>
      </p:sp>
      <p:sp>
        <p:nvSpPr>
          <p:cNvPr id="9" name="Rounded Rectangle 7"/>
          <p:cNvSpPr/>
          <p:nvPr/>
        </p:nvSpPr>
        <p:spPr bwMode="auto">
          <a:xfrm>
            <a:off x="4825999" y="2990106"/>
            <a:ext cx="3240088" cy="500062"/>
          </a:xfrm>
          <a:prstGeom prst="roundRect">
            <a:avLst/>
          </a:prstGeom>
          <a:solidFill>
            <a:srgbClr val="0070C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1400" smtClean="0">
                <a:solidFill>
                  <a:schemeClr val="bg1"/>
                </a:solidFill>
                <a:latin typeface="+mj-lt"/>
                <a:cs typeface="Arial" pitchFamily="34" charset="0"/>
              </a:rPr>
              <a:t>NC-3000™ selects appropiate exposure time, LEDs and filters</a:t>
            </a:r>
            <a:endParaRPr lang="en-US" sz="1400">
              <a:solidFill>
                <a:schemeClr val="bg1"/>
              </a:solidFill>
              <a:latin typeface="+mj-lt"/>
              <a:cs typeface="Arial" pitchFamily="34" charset="0"/>
            </a:endParaRPr>
          </a:p>
        </p:txBody>
      </p:sp>
      <p:sp>
        <p:nvSpPr>
          <p:cNvPr id="10" name="Rounded Rectangle 7"/>
          <p:cNvSpPr/>
          <p:nvPr/>
        </p:nvSpPr>
        <p:spPr bwMode="auto">
          <a:xfrm>
            <a:off x="4825999" y="4437112"/>
            <a:ext cx="3240088" cy="500062"/>
          </a:xfrm>
          <a:prstGeom prst="roundRect">
            <a:avLst/>
          </a:prstGeom>
          <a:solidFill>
            <a:srgbClr val="0070C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1400" smtClean="0">
                <a:solidFill>
                  <a:schemeClr val="bg1"/>
                </a:solidFill>
                <a:latin typeface="+mj-lt"/>
                <a:cs typeface="Arial" pitchFamily="34" charset="0"/>
              </a:rPr>
              <a:t>NC-3000™ calculates data </a:t>
            </a:r>
            <a:endParaRPr lang="en-US" sz="1400">
              <a:solidFill>
                <a:schemeClr val="bg1"/>
              </a:solidFill>
              <a:latin typeface="+mj-lt"/>
              <a:cs typeface="Arial" pitchFamily="34" charset="0"/>
            </a:endParaRPr>
          </a:p>
        </p:txBody>
      </p:sp>
      <p:cxnSp>
        <p:nvCxnSpPr>
          <p:cNvPr id="11" name="Lige pilforbindelse 25"/>
          <p:cNvCxnSpPr>
            <a:stCxn id="10" idx="2"/>
            <a:endCxn id="7" idx="3"/>
          </p:cNvCxnSpPr>
          <p:nvPr/>
        </p:nvCxnSpPr>
        <p:spPr bwMode="auto">
          <a:xfrm rot="5400000">
            <a:off x="5091844" y="3913001"/>
            <a:ext cx="330027" cy="2378372"/>
          </a:xfrm>
          <a:prstGeom prst="curvedConnector2">
            <a:avLst/>
          </a:prstGeom>
          <a:ln>
            <a:solidFill>
              <a:srgbClr val="0070C0"/>
            </a:solidFill>
            <a:tailEnd type="arrow"/>
          </a:ln>
        </p:spPr>
        <p:style>
          <a:lnRef idx="2">
            <a:schemeClr val="accent6"/>
          </a:lnRef>
          <a:fillRef idx="0">
            <a:schemeClr val="accent6"/>
          </a:fillRef>
          <a:effectRef idx="1">
            <a:schemeClr val="accent6"/>
          </a:effectRef>
          <a:fontRef idx="minor">
            <a:schemeClr val="tx1"/>
          </a:fontRef>
        </p:style>
      </p:cxnSp>
      <p:sp>
        <p:nvSpPr>
          <p:cNvPr id="12" name="Rounded Rectangle 7"/>
          <p:cNvSpPr/>
          <p:nvPr/>
        </p:nvSpPr>
        <p:spPr bwMode="auto">
          <a:xfrm>
            <a:off x="4825999" y="3717032"/>
            <a:ext cx="3240088" cy="500063"/>
          </a:xfrm>
          <a:prstGeom prst="roundRect">
            <a:avLst/>
          </a:prstGeom>
          <a:solidFill>
            <a:srgbClr val="0070C0"/>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1400" smtClean="0">
                <a:solidFill>
                  <a:schemeClr val="bg1"/>
                </a:solidFill>
                <a:latin typeface="+mj-lt"/>
                <a:cs typeface="Arial" pitchFamily="34" charset="0"/>
              </a:rPr>
              <a:t>NC-3000™ captures image(s)</a:t>
            </a:r>
            <a:endParaRPr lang="en-US" sz="1400">
              <a:solidFill>
                <a:schemeClr val="bg1"/>
              </a:solidFill>
              <a:latin typeface="+mj-lt"/>
              <a:cs typeface="Arial" pitchFamily="34" charset="0"/>
            </a:endParaRPr>
          </a:p>
        </p:txBody>
      </p:sp>
      <p:cxnSp>
        <p:nvCxnSpPr>
          <p:cNvPr id="13" name="Lige pilforbindelse 21"/>
          <p:cNvCxnSpPr>
            <a:stCxn id="6" idx="3"/>
            <a:endCxn id="9" idx="1"/>
          </p:cNvCxnSpPr>
          <p:nvPr/>
        </p:nvCxnSpPr>
        <p:spPr bwMode="auto">
          <a:xfrm flipV="1">
            <a:off x="4067671" y="3240137"/>
            <a:ext cx="758328" cy="1302991"/>
          </a:xfrm>
          <a:prstGeom prst="curvedConnector3">
            <a:avLst>
              <a:gd name="adj1" fmla="val 50000"/>
            </a:avLst>
          </a:prstGeom>
          <a:ln>
            <a:solidFill>
              <a:srgbClr val="0070C0"/>
            </a:solidFill>
            <a:tailEnd type="triangle"/>
          </a:ln>
        </p:spPr>
        <p:style>
          <a:lnRef idx="3">
            <a:schemeClr val="accent6"/>
          </a:lnRef>
          <a:fillRef idx="0">
            <a:schemeClr val="accent6"/>
          </a:fillRef>
          <a:effectRef idx="2">
            <a:schemeClr val="accent6"/>
          </a:effectRef>
          <a:fontRef idx="minor">
            <a:schemeClr val="tx1"/>
          </a:fontRef>
        </p:style>
      </p:cxnSp>
      <p:cxnSp>
        <p:nvCxnSpPr>
          <p:cNvPr id="14" name="Lige pilforbindelse 13"/>
          <p:cNvCxnSpPr>
            <a:stCxn id="4" idx="2"/>
            <a:endCxn id="5" idx="0"/>
          </p:cNvCxnSpPr>
          <p:nvPr/>
        </p:nvCxnSpPr>
        <p:spPr>
          <a:xfrm rot="5400000">
            <a:off x="2337620" y="3463007"/>
            <a:ext cx="220017" cy="1588"/>
          </a:xfrm>
          <a:prstGeom prst="straightConnector1">
            <a:avLst/>
          </a:prstGeom>
          <a:ln>
            <a:solidFill>
              <a:srgbClr val="0070C0"/>
            </a:solidFill>
            <a:tailEnd type="arrow"/>
          </a:ln>
        </p:spPr>
        <p:style>
          <a:lnRef idx="2">
            <a:schemeClr val="accent6"/>
          </a:lnRef>
          <a:fillRef idx="0">
            <a:schemeClr val="accent6"/>
          </a:fillRef>
          <a:effectRef idx="1">
            <a:schemeClr val="accent6"/>
          </a:effectRef>
          <a:fontRef idx="minor">
            <a:schemeClr val="tx1"/>
          </a:fontRef>
        </p:style>
      </p:cxnSp>
      <p:cxnSp>
        <p:nvCxnSpPr>
          <p:cNvPr id="15" name="Lige pilforbindelse 14"/>
          <p:cNvCxnSpPr>
            <a:stCxn id="8" idx="2"/>
            <a:endCxn id="4" idx="0"/>
          </p:cNvCxnSpPr>
          <p:nvPr/>
        </p:nvCxnSpPr>
        <p:spPr>
          <a:xfrm rot="5400000">
            <a:off x="2337619" y="2742927"/>
            <a:ext cx="220018" cy="1588"/>
          </a:xfrm>
          <a:prstGeom prst="straightConnector1">
            <a:avLst/>
          </a:prstGeom>
          <a:ln>
            <a:solidFill>
              <a:srgbClr val="0070C0"/>
            </a:solidFill>
            <a:tailEnd type="arrow"/>
          </a:ln>
        </p:spPr>
        <p:style>
          <a:lnRef idx="2">
            <a:schemeClr val="accent6"/>
          </a:lnRef>
          <a:fillRef idx="0">
            <a:schemeClr val="accent6"/>
          </a:fillRef>
          <a:effectRef idx="1">
            <a:schemeClr val="accent6"/>
          </a:effectRef>
          <a:fontRef idx="minor">
            <a:schemeClr val="tx1"/>
          </a:fontRef>
        </p:style>
      </p:cxnSp>
      <p:cxnSp>
        <p:nvCxnSpPr>
          <p:cNvPr id="16" name="Lige pilforbindelse 15"/>
          <p:cNvCxnSpPr>
            <a:stCxn id="5" idx="2"/>
            <a:endCxn id="6" idx="0"/>
          </p:cNvCxnSpPr>
          <p:nvPr/>
        </p:nvCxnSpPr>
        <p:spPr>
          <a:xfrm rot="5400000">
            <a:off x="2337620" y="4183087"/>
            <a:ext cx="220017" cy="1588"/>
          </a:xfrm>
          <a:prstGeom prst="straightConnector1">
            <a:avLst/>
          </a:prstGeom>
          <a:ln>
            <a:solidFill>
              <a:srgbClr val="0070C0"/>
            </a:solidFill>
            <a:tailEnd type="arrow"/>
          </a:ln>
        </p:spPr>
        <p:style>
          <a:lnRef idx="2">
            <a:schemeClr val="accent6"/>
          </a:lnRef>
          <a:fillRef idx="0">
            <a:schemeClr val="accent6"/>
          </a:fillRef>
          <a:effectRef idx="1">
            <a:schemeClr val="accent6"/>
          </a:effectRef>
          <a:fontRef idx="minor">
            <a:schemeClr val="tx1"/>
          </a:fontRef>
        </p:style>
      </p:cxnSp>
      <p:cxnSp>
        <p:nvCxnSpPr>
          <p:cNvPr id="17" name="Lige pilforbindelse 16"/>
          <p:cNvCxnSpPr>
            <a:stCxn id="6" idx="2"/>
            <a:endCxn id="7" idx="0"/>
          </p:cNvCxnSpPr>
          <p:nvPr/>
        </p:nvCxnSpPr>
        <p:spPr>
          <a:xfrm rot="5400000">
            <a:off x="2335623" y="4905164"/>
            <a:ext cx="224011" cy="1588"/>
          </a:xfrm>
          <a:prstGeom prst="straightConnector1">
            <a:avLst/>
          </a:prstGeom>
          <a:ln>
            <a:solidFill>
              <a:srgbClr val="0070C0"/>
            </a:solidFill>
            <a:tailEnd type="arrow"/>
          </a:ln>
        </p:spPr>
        <p:style>
          <a:lnRef idx="2">
            <a:schemeClr val="accent6"/>
          </a:lnRef>
          <a:fillRef idx="0">
            <a:schemeClr val="accent6"/>
          </a:fillRef>
          <a:effectRef idx="1">
            <a:schemeClr val="accent6"/>
          </a:effectRef>
          <a:fontRef idx="minor">
            <a:schemeClr val="tx1"/>
          </a:fontRef>
        </p:style>
      </p:cxnSp>
      <p:sp>
        <p:nvSpPr>
          <p:cNvPr id="18" name="Rektangel 17"/>
          <p:cNvSpPr/>
          <p:nvPr/>
        </p:nvSpPr>
        <p:spPr>
          <a:xfrm>
            <a:off x="4788024" y="2636912"/>
            <a:ext cx="3223639" cy="338554"/>
          </a:xfrm>
          <a:prstGeom prst="rect">
            <a:avLst/>
          </a:prstGeom>
        </p:spPr>
        <p:txBody>
          <a:bodyPr wrap="none">
            <a:spAutoFit/>
          </a:bodyPr>
          <a:lstStyle/>
          <a:p>
            <a:pPr>
              <a:defRPr/>
            </a:pPr>
            <a:r>
              <a:rPr lang="en-US" sz="1600" dirty="0" smtClean="0">
                <a:solidFill>
                  <a:srgbClr val="0070C0"/>
                </a:solidFill>
              </a:rPr>
              <a:t>What happens inside the NC-3000™</a:t>
            </a:r>
            <a:endParaRPr lang="en-US" sz="16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Impact" pitchFamily="34" charset="0"/>
            </a:endParaRPr>
          </a:p>
        </p:txBody>
      </p:sp>
      <p:cxnSp>
        <p:nvCxnSpPr>
          <p:cNvPr id="20" name="Lige pilforbindelse 21"/>
          <p:cNvCxnSpPr/>
          <p:nvPr/>
        </p:nvCxnSpPr>
        <p:spPr>
          <a:xfrm rot="5400000">
            <a:off x="6334993" y="3610223"/>
            <a:ext cx="220018" cy="1588"/>
          </a:xfrm>
          <a:prstGeom prst="straightConnector1">
            <a:avLst/>
          </a:prstGeom>
          <a:ln>
            <a:solidFill>
              <a:srgbClr val="0070C0"/>
            </a:solidFill>
            <a:tailEnd type="arrow"/>
          </a:ln>
        </p:spPr>
        <p:style>
          <a:lnRef idx="2">
            <a:schemeClr val="accent6"/>
          </a:lnRef>
          <a:fillRef idx="0">
            <a:schemeClr val="accent6"/>
          </a:fillRef>
          <a:effectRef idx="1">
            <a:schemeClr val="accent6"/>
          </a:effectRef>
          <a:fontRef idx="minor">
            <a:schemeClr val="tx1"/>
          </a:fontRef>
        </p:style>
      </p:cxnSp>
      <p:cxnSp>
        <p:nvCxnSpPr>
          <p:cNvPr id="21" name="Lige pilforbindelse 22"/>
          <p:cNvCxnSpPr/>
          <p:nvPr/>
        </p:nvCxnSpPr>
        <p:spPr>
          <a:xfrm rot="5400000">
            <a:off x="6334993" y="4330303"/>
            <a:ext cx="220018" cy="1588"/>
          </a:xfrm>
          <a:prstGeom prst="straightConnector1">
            <a:avLst/>
          </a:prstGeom>
          <a:ln>
            <a:solidFill>
              <a:srgbClr val="0070C0"/>
            </a:solidFill>
            <a:tailEnd type="arrow"/>
          </a:ln>
        </p:spPr>
        <p:style>
          <a:lnRef idx="2">
            <a:schemeClr val="accent6"/>
          </a:lnRef>
          <a:fillRef idx="0">
            <a:schemeClr val="accent6"/>
          </a:fillRef>
          <a:effectRef idx="1">
            <a:schemeClr val="accent6"/>
          </a:effectRef>
          <a:fontRef idx="minor">
            <a:schemeClr val="tx1"/>
          </a:fontRef>
        </p:style>
      </p:cxnSp>
      <p:pic>
        <p:nvPicPr>
          <p:cNvPr id="23" name="Picture 5" descr="P:\Sales &amp; Marketing NY VERSION\98. MARKETING generelt\01. Picture Databank (logos, instruments, general etc.)\02. Product Pictures\01. NC-3000\NC-3000 New 2012\NC-3000 NEW 2012\NC-3000-Black-with-laptop-for-powerpoints_fritlagt.png"/>
          <p:cNvPicPr>
            <a:picLocks noChangeAspect="1" noChangeArrowheads="1"/>
          </p:cNvPicPr>
          <p:nvPr/>
        </p:nvPicPr>
        <p:blipFill>
          <a:blip r:embed="rId2" cstate="print"/>
          <a:srcRect l="11600" t="9950" r="12998" b="5472"/>
          <a:stretch>
            <a:fillRect/>
          </a:stretch>
        </p:blipFill>
        <p:spPr bwMode="auto">
          <a:xfrm>
            <a:off x="7236296" y="4409728"/>
            <a:ext cx="1872208" cy="244827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2"/>
                </a:solidFill>
              </a:rPr>
              <a:t>Attested Fixed Protocols</a:t>
            </a:r>
            <a:endParaRPr lang="en-US" sz="3200" dirty="0">
              <a:solidFill>
                <a:schemeClr val="tx2"/>
              </a:solidFill>
            </a:endParaRPr>
          </a:p>
        </p:txBody>
      </p:sp>
      <p:sp>
        <p:nvSpPr>
          <p:cNvPr id="3" name="Content Placeholder 2"/>
          <p:cNvSpPr>
            <a:spLocks noGrp="1"/>
          </p:cNvSpPr>
          <p:nvPr>
            <p:ph idx="1"/>
          </p:nvPr>
        </p:nvSpPr>
        <p:spPr>
          <a:xfrm>
            <a:off x="662880" y="1988840"/>
            <a:ext cx="8229600" cy="3600400"/>
          </a:xfrm>
        </p:spPr>
        <p:txBody>
          <a:bodyPr/>
          <a:lstStyle/>
          <a:p>
            <a:pPr marL="342900" indent="-342900">
              <a:buClr>
                <a:schemeClr val="tx2"/>
              </a:buClr>
              <a:buSzPct val="100000"/>
              <a:buFont typeface="+mj-lt"/>
              <a:buAutoNum type="arabicPeriod"/>
            </a:pPr>
            <a:r>
              <a:rPr lang="en-US" dirty="0" smtClean="0">
                <a:solidFill>
                  <a:schemeClr val="tx2"/>
                </a:solidFill>
              </a:rPr>
              <a:t>Viability and Cell Count</a:t>
            </a:r>
          </a:p>
          <a:p>
            <a:pPr marL="342900" indent="-342900">
              <a:buClr>
                <a:schemeClr val="tx2"/>
              </a:buClr>
              <a:buSzPct val="100000"/>
              <a:buFont typeface="+mj-lt"/>
              <a:buAutoNum type="arabicPeriod"/>
            </a:pPr>
            <a:r>
              <a:rPr lang="en-US" dirty="0" smtClean="0">
                <a:solidFill>
                  <a:schemeClr val="tx2"/>
                </a:solidFill>
              </a:rPr>
              <a:t>Cell Vitality</a:t>
            </a:r>
          </a:p>
          <a:p>
            <a:pPr marL="342900" indent="-342900">
              <a:buClr>
                <a:schemeClr val="tx2"/>
              </a:buClr>
              <a:buSzPct val="100000"/>
              <a:buFont typeface="+mj-lt"/>
              <a:buAutoNum type="arabicPeriod"/>
            </a:pPr>
            <a:r>
              <a:rPr lang="en-US" dirty="0" smtClean="0">
                <a:solidFill>
                  <a:schemeClr val="tx2"/>
                </a:solidFill>
              </a:rPr>
              <a:t>Mitochondrial Potential</a:t>
            </a:r>
          </a:p>
          <a:p>
            <a:pPr marL="342900" indent="-342900">
              <a:buClr>
                <a:schemeClr val="tx2"/>
              </a:buClr>
              <a:buSzPct val="100000"/>
              <a:buFont typeface="+mj-lt"/>
              <a:buAutoNum type="arabicPeriod"/>
            </a:pPr>
            <a:r>
              <a:rPr lang="en-US" dirty="0" err="1" smtClean="0">
                <a:solidFill>
                  <a:schemeClr val="tx2"/>
                </a:solidFill>
              </a:rPr>
              <a:t>Annexin</a:t>
            </a:r>
            <a:r>
              <a:rPr lang="en-US" dirty="0" smtClean="0">
                <a:solidFill>
                  <a:schemeClr val="tx2"/>
                </a:solidFill>
              </a:rPr>
              <a:t> V</a:t>
            </a:r>
          </a:p>
          <a:p>
            <a:pPr marL="342900" indent="-342900">
              <a:buClr>
                <a:schemeClr val="tx2"/>
              </a:buClr>
              <a:buSzPct val="100000"/>
              <a:buFont typeface="+mj-lt"/>
              <a:buAutoNum type="arabicPeriod"/>
            </a:pPr>
            <a:r>
              <a:rPr lang="en-US" dirty="0" smtClean="0">
                <a:solidFill>
                  <a:schemeClr val="tx2"/>
                </a:solidFill>
              </a:rPr>
              <a:t>Caspase 3/7, 8 &amp; 9</a:t>
            </a:r>
            <a:endParaRPr lang="en-US" sz="1100" dirty="0" smtClean="0">
              <a:solidFill>
                <a:schemeClr val="tx2"/>
              </a:solidFill>
            </a:endParaRPr>
          </a:p>
          <a:p>
            <a:pPr marL="342900" indent="-342900">
              <a:buClr>
                <a:schemeClr val="tx2"/>
              </a:buClr>
              <a:buSzPct val="100000"/>
              <a:buFont typeface="+mj-lt"/>
              <a:buAutoNum type="arabicPeriod"/>
            </a:pPr>
            <a:r>
              <a:rPr lang="en-US" dirty="0" smtClean="0">
                <a:solidFill>
                  <a:schemeClr val="tx2"/>
                </a:solidFill>
              </a:rPr>
              <a:t>DNA Fragmentation</a:t>
            </a:r>
          </a:p>
          <a:p>
            <a:pPr marL="342900" indent="-342900">
              <a:buClr>
                <a:schemeClr val="tx2"/>
              </a:buClr>
              <a:buSzPct val="100000"/>
              <a:buFont typeface="+mj-lt"/>
              <a:buAutoNum type="arabicPeriod"/>
            </a:pPr>
            <a:r>
              <a:rPr lang="en-US" dirty="0" smtClean="0">
                <a:solidFill>
                  <a:schemeClr val="tx2"/>
                </a:solidFill>
              </a:rPr>
              <a:t>Two-step Cell Cycle</a:t>
            </a:r>
          </a:p>
          <a:p>
            <a:pPr marL="342900" indent="-342900">
              <a:buClr>
                <a:schemeClr val="tx2"/>
              </a:buClr>
              <a:buSzPct val="100000"/>
              <a:buFont typeface="+mj-lt"/>
              <a:buAutoNum type="arabicPeriod"/>
            </a:pPr>
            <a:r>
              <a:rPr lang="en-US" dirty="0" smtClean="0">
                <a:solidFill>
                  <a:schemeClr val="tx2"/>
                </a:solidFill>
              </a:rPr>
              <a:t>Cell Cycle of Fixed Cells</a:t>
            </a:r>
          </a:p>
          <a:p>
            <a:pPr marL="342900" indent="-342900">
              <a:buClr>
                <a:schemeClr val="tx2"/>
              </a:buClr>
              <a:buSzPct val="100000"/>
              <a:buFont typeface="+mj-lt"/>
              <a:buAutoNum type="arabicPeriod"/>
            </a:pPr>
            <a:r>
              <a:rPr lang="en-US" dirty="0" smtClean="0">
                <a:solidFill>
                  <a:schemeClr val="tx2"/>
                </a:solidFill>
              </a:rPr>
              <a:t>GFP </a:t>
            </a:r>
            <a:r>
              <a:rPr lang="en-US" dirty="0" err="1" smtClean="0">
                <a:solidFill>
                  <a:schemeClr val="tx2"/>
                </a:solidFill>
              </a:rPr>
              <a:t>Transfection</a:t>
            </a:r>
            <a:r>
              <a:rPr lang="en-US" dirty="0" smtClean="0">
                <a:solidFill>
                  <a:schemeClr val="tx2"/>
                </a:solidFill>
              </a:rPr>
              <a:t> Efficiency</a:t>
            </a:r>
          </a:p>
          <a:p>
            <a:pPr marL="342900" indent="-342900">
              <a:buClr>
                <a:schemeClr val="tx2"/>
              </a:buClr>
              <a:buSzPct val="100000"/>
              <a:buFont typeface="+mj-lt"/>
              <a:buAutoNum type="arabicPeriod"/>
            </a:pPr>
            <a:endParaRPr lang="da-DK" dirty="0">
              <a:solidFill>
                <a:schemeClr val="tx2"/>
              </a:solidFill>
            </a:endParaRPr>
          </a:p>
        </p:txBody>
      </p:sp>
      <p:pic>
        <p:nvPicPr>
          <p:cNvPr id="10" name="Picture 2" descr="P:\Sales &amp; Marketing NY VERSION\98. MARKETING generelt\01. Picture Databank (logos, instruments, general etc.)\02. Product Pictures\01. NC-3000\NC-3000 New 2012\NC-3000 NEW 2012\GFP-assay.png"/>
          <p:cNvPicPr>
            <a:picLocks noChangeAspect="1" noChangeArrowheads="1"/>
          </p:cNvPicPr>
          <p:nvPr/>
        </p:nvPicPr>
        <p:blipFill>
          <a:blip r:embed="rId2" cstate="print"/>
          <a:srcRect/>
          <a:stretch>
            <a:fillRect/>
          </a:stretch>
        </p:blipFill>
        <p:spPr bwMode="auto">
          <a:xfrm>
            <a:off x="3851920" y="2060848"/>
            <a:ext cx="2336780" cy="3312000"/>
          </a:xfrm>
          <a:prstGeom prst="rect">
            <a:avLst/>
          </a:prstGeom>
          <a:noFill/>
        </p:spPr>
      </p:pic>
      <p:pic>
        <p:nvPicPr>
          <p:cNvPr id="16386" name="Picture 2" descr="P:\Sales &amp; Marketing NY VERSION\98. MARKETING generelt\01. Picture Databank (logos, instruments, general etc.)\02. Product Pictures\01. NC-3000\NC-3000 New 2012\NC-3000 NEW 2012\GFP-assay.png"/>
          <p:cNvPicPr>
            <a:picLocks noChangeAspect="1" noChangeArrowheads="1"/>
          </p:cNvPicPr>
          <p:nvPr/>
        </p:nvPicPr>
        <p:blipFill>
          <a:blip r:embed="rId2" cstate="print"/>
          <a:srcRect/>
          <a:stretch>
            <a:fillRect/>
          </a:stretch>
        </p:blipFill>
        <p:spPr bwMode="auto">
          <a:xfrm>
            <a:off x="4139952" y="2276872"/>
            <a:ext cx="2336780" cy="3312000"/>
          </a:xfrm>
          <a:prstGeom prst="rect">
            <a:avLst/>
          </a:prstGeom>
          <a:noFill/>
        </p:spPr>
      </p:pic>
      <p:pic>
        <p:nvPicPr>
          <p:cNvPr id="16385" name="Picture 1" descr="P:\Sales &amp; Marketing NY VERSION\98. MARKETING generelt\01. Picture Databank (logos, instruments, general etc.)\02. Product Pictures\01. NC-3000\NC-3000 New 2012\NC-3000 NEW 2012\Cell-Cycle-assay.png"/>
          <p:cNvPicPr>
            <a:picLocks noChangeAspect="1" noChangeArrowheads="1"/>
          </p:cNvPicPr>
          <p:nvPr/>
        </p:nvPicPr>
        <p:blipFill>
          <a:blip r:embed="rId3" cstate="print"/>
          <a:srcRect/>
          <a:stretch>
            <a:fillRect/>
          </a:stretch>
        </p:blipFill>
        <p:spPr bwMode="auto">
          <a:xfrm>
            <a:off x="4467468" y="2636912"/>
            <a:ext cx="2336780" cy="3312000"/>
          </a:xfrm>
          <a:prstGeom prst="rect">
            <a:avLst/>
          </a:prstGeom>
          <a:noFill/>
        </p:spPr>
      </p:pic>
      <p:pic>
        <p:nvPicPr>
          <p:cNvPr id="7" name="Billede 6" descr="sarah.png"/>
          <p:cNvPicPr>
            <a:picLocks noChangeAspect="1"/>
          </p:cNvPicPr>
          <p:nvPr/>
        </p:nvPicPr>
        <p:blipFill>
          <a:blip r:embed="rId4" cstate="email"/>
          <a:srcRect/>
          <a:stretch>
            <a:fillRect/>
          </a:stretch>
        </p:blipFill>
        <p:spPr>
          <a:xfrm>
            <a:off x="6332448" y="260648"/>
            <a:ext cx="2811552" cy="65973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4161723" y="5542165"/>
            <a:ext cx="928566" cy="462246"/>
          </a:xfrm>
          <a:prstGeom prst="rect">
            <a:avLst/>
          </a:prstGeom>
          <a:solidFill>
            <a:srgbClr val="00B0F0"/>
          </a:solidFill>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cs typeface="Arial" pitchFamily="34" charset="0"/>
              </a:rPr>
              <a:t>A2/A8</a:t>
            </a:r>
            <a:endParaRPr kumimoji="0" lang="da-DK"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31" name="Rectangle 7"/>
          <p:cNvSpPr>
            <a:spLocks noChangeArrowheads="1"/>
          </p:cNvSpPr>
          <p:nvPr/>
        </p:nvSpPr>
        <p:spPr bwMode="auto">
          <a:xfrm>
            <a:off x="1667503" y="4822085"/>
            <a:ext cx="2040401" cy="95300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cs typeface="Arial" pitchFamily="34" charset="0"/>
              </a:rPr>
              <a:t>Single Cells</a:t>
            </a:r>
            <a:endParaRPr kumimoji="0" lang="da-DK"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32" name="Rectangle 8"/>
          <p:cNvSpPr>
            <a:spLocks noChangeArrowheads="1"/>
          </p:cNvSpPr>
          <p:nvPr/>
        </p:nvSpPr>
        <p:spPr bwMode="auto">
          <a:xfrm>
            <a:off x="1331640" y="3293019"/>
            <a:ext cx="2040401" cy="95300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1" i="0" u="none" strike="noStrike" cap="none" normalizeH="0" baseline="0" dirty="0" smtClean="0">
              <a:ln>
                <a:noFill/>
              </a:ln>
              <a:solidFill>
                <a:schemeClr val="bg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en-US" sz="1200" b="1" dirty="0" smtClean="0">
              <a:solidFill>
                <a:schemeClr val="bg1"/>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cs typeface="Arial" pitchFamily="34" charset="0"/>
              </a:rPr>
              <a:t>Purified Leucocytes</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bg1"/>
                </a:solidFill>
                <a:effectLst/>
                <a:latin typeface="Calibri" pitchFamily="34" charset="0"/>
                <a:cs typeface="Arial" pitchFamily="34" charset="0"/>
              </a:rPr>
              <a:t>Run “Purified Leucocytes Assay” in Via1</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bg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33" name="Rectangle 9"/>
          <p:cNvSpPr>
            <a:spLocks noChangeArrowheads="1"/>
          </p:cNvSpPr>
          <p:nvPr/>
        </p:nvSpPr>
        <p:spPr bwMode="auto">
          <a:xfrm>
            <a:off x="5987983" y="3293019"/>
            <a:ext cx="2040401" cy="95300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1" i="0" u="none" strike="noStrike" cap="none" normalizeH="0" baseline="0" dirty="0" smtClean="0">
              <a:ln>
                <a:noFill/>
              </a:ln>
              <a:solidFill>
                <a:schemeClr val="bg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lang="en-US" sz="1200" b="1" dirty="0" smtClean="0">
              <a:solidFill>
                <a:schemeClr val="bg1"/>
              </a:solidFill>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cs typeface="Arial" pitchFamily="34" charset="0"/>
              </a:rPr>
              <a:t>Full Blood Sample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bg1"/>
                </a:solidFill>
                <a:effectLst/>
                <a:latin typeface="+mj-lt"/>
                <a:cs typeface="Arial" pitchFamily="34" charset="0"/>
              </a:rPr>
              <a:t>Run “Blood Assay” in A2/A8 + Sol. 17</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bg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36" name="Rectangle 12"/>
          <p:cNvSpPr>
            <a:spLocks noChangeArrowheads="1"/>
          </p:cNvSpPr>
          <p:nvPr/>
        </p:nvSpPr>
        <p:spPr bwMode="auto">
          <a:xfrm>
            <a:off x="4161723" y="4678069"/>
            <a:ext cx="928566" cy="46224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400" b="1" i="0" u="none" strike="noStrike" cap="none" normalizeH="0" baseline="0" dirty="0" smtClean="0">
              <a:ln>
                <a:noFill/>
              </a:ln>
              <a:solidFill>
                <a:schemeClr val="bg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cs typeface="Arial" pitchFamily="34" charset="0"/>
              </a:rPr>
              <a:t>Via 1</a:t>
            </a:r>
            <a:r>
              <a:rPr kumimoji="0" lang="en-US" sz="1100" b="0" i="0" u="none" strike="noStrike" cap="none" normalizeH="0" baseline="0" dirty="0" smtClean="0">
                <a:ln>
                  <a:noFill/>
                </a:ln>
                <a:solidFill>
                  <a:schemeClr val="bg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40" name="Rectangle 16"/>
          <p:cNvSpPr>
            <a:spLocks noChangeArrowheads="1"/>
          </p:cNvSpPr>
          <p:nvPr/>
        </p:nvSpPr>
        <p:spPr bwMode="auto">
          <a:xfrm>
            <a:off x="5652120" y="4822085"/>
            <a:ext cx="2040401" cy="95300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b="1" dirty="0" smtClean="0">
                <a:solidFill>
                  <a:schemeClr val="bg1"/>
                </a:solidFill>
                <a:latin typeface="Calibri" pitchFamily="34" charset="0"/>
                <a:cs typeface="Arial" pitchFamily="34" charset="0"/>
              </a:rPr>
              <a:t>Aggregated</a:t>
            </a:r>
            <a:r>
              <a:rPr kumimoji="0" lang="en-US" sz="1800" b="1" i="0" u="none" strike="noStrike" cap="none" normalizeH="0" baseline="0" dirty="0" smtClean="0">
                <a:ln>
                  <a:noFill/>
                </a:ln>
                <a:solidFill>
                  <a:schemeClr val="bg1"/>
                </a:solidFill>
                <a:effectLst/>
                <a:latin typeface="Calibri" pitchFamily="34" charset="0"/>
                <a:cs typeface="Arial" pitchFamily="34" charset="0"/>
              </a:rPr>
              <a:t> Cells</a:t>
            </a:r>
            <a:endParaRPr kumimoji="0" lang="da-DK"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3" name="Titel 8"/>
          <p:cNvSpPr>
            <a:spLocks noGrp="1"/>
          </p:cNvSpPr>
          <p:nvPr>
            <p:ph type="title"/>
          </p:nvPr>
        </p:nvSpPr>
        <p:spPr>
          <a:xfrm>
            <a:off x="457200" y="1052736"/>
            <a:ext cx="8229600" cy="647700"/>
          </a:xfrm>
        </p:spPr>
        <p:txBody>
          <a:bodyPr/>
          <a:lstStyle/>
          <a:p>
            <a:r>
              <a:rPr lang="en-US" sz="2800" dirty="0" smtClean="0">
                <a:solidFill>
                  <a:schemeClr val="tx2">
                    <a:lumMod val="90000"/>
                    <a:lumOff val="10000"/>
                  </a:schemeClr>
                </a:solidFill>
              </a:rPr>
              <a:t>Viability and Cell Count Assay</a:t>
            </a:r>
            <a:r>
              <a:rPr lang="en-US" dirty="0" smtClean="0"/>
              <a:t/>
            </a:r>
            <a:br>
              <a:rPr lang="en-US" dirty="0" smtClean="0"/>
            </a:br>
            <a:r>
              <a:rPr lang="en-US" sz="1800" i="1" dirty="0" smtClean="0">
                <a:solidFill>
                  <a:schemeClr val="tx2">
                    <a:lumMod val="75000"/>
                    <a:lumOff val="25000"/>
                  </a:schemeClr>
                </a:solidFill>
              </a:rPr>
              <a:t>Qualification: choose the best fit analysis for the sample</a:t>
            </a:r>
            <a:endParaRPr lang="en-US" sz="1800" i="1" dirty="0">
              <a:solidFill>
                <a:schemeClr val="tx2">
                  <a:lumMod val="75000"/>
                  <a:lumOff val="25000"/>
                </a:schemeClr>
              </a:solidFill>
            </a:endParaRPr>
          </a:p>
        </p:txBody>
      </p:sp>
      <p:sp>
        <p:nvSpPr>
          <p:cNvPr id="28676" name="AutoShape 4" descr="Image result for sample 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a-DK"/>
          </a:p>
        </p:txBody>
      </p:sp>
      <p:pic>
        <p:nvPicPr>
          <p:cNvPr id="28678" name="Picture 6" descr="Image result for sample tube"/>
          <p:cNvPicPr>
            <a:picLocks noChangeAspect="1" noChangeArrowheads="1"/>
          </p:cNvPicPr>
          <p:nvPr/>
        </p:nvPicPr>
        <p:blipFill>
          <a:blip r:embed="rId3" cstate="print">
            <a:clrChange>
              <a:clrFrom>
                <a:srgbClr val="FFFFFF"/>
              </a:clrFrom>
              <a:clrTo>
                <a:srgbClr val="FFFFFF">
                  <a:alpha val="0"/>
                </a:srgbClr>
              </a:clrTo>
            </a:clrChange>
          </a:blip>
          <a:srcRect r="-54167"/>
          <a:stretch>
            <a:fillRect/>
          </a:stretch>
        </p:blipFill>
        <p:spPr bwMode="auto">
          <a:xfrm>
            <a:off x="3688775" y="1844824"/>
            <a:ext cx="1766450" cy="1927339"/>
          </a:xfrm>
          <a:prstGeom prst="rect">
            <a:avLst/>
          </a:prstGeom>
          <a:noFill/>
        </p:spPr>
      </p:pic>
      <p:cxnSp>
        <p:nvCxnSpPr>
          <p:cNvPr id="28" name="Straight Arrow Connector 27"/>
          <p:cNvCxnSpPr>
            <a:stCxn id="28678" idx="2"/>
            <a:endCxn id="1032" idx="3"/>
          </p:cNvCxnSpPr>
          <p:nvPr/>
        </p:nvCxnSpPr>
        <p:spPr>
          <a:xfrm flipH="1" flipV="1">
            <a:off x="3372041" y="3769520"/>
            <a:ext cx="1199959" cy="2643"/>
          </a:xfrm>
          <a:prstGeom prst="straightConnector1">
            <a:avLst/>
          </a:prstGeom>
          <a:ln>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8678" idx="2"/>
            <a:endCxn id="1031" idx="0"/>
          </p:cNvCxnSpPr>
          <p:nvPr/>
        </p:nvCxnSpPr>
        <p:spPr>
          <a:xfrm flipH="1">
            <a:off x="2687704" y="3772163"/>
            <a:ext cx="1884296" cy="1049922"/>
          </a:xfrm>
          <a:prstGeom prst="straightConnector1">
            <a:avLst/>
          </a:prstGeom>
          <a:ln>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8678" idx="2"/>
            <a:endCxn id="1040" idx="0"/>
          </p:cNvCxnSpPr>
          <p:nvPr/>
        </p:nvCxnSpPr>
        <p:spPr>
          <a:xfrm>
            <a:off x="4572000" y="3772163"/>
            <a:ext cx="2100321" cy="1049922"/>
          </a:xfrm>
          <a:prstGeom prst="straightConnector1">
            <a:avLst/>
          </a:prstGeom>
          <a:ln>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8678" idx="2"/>
            <a:endCxn id="1033" idx="1"/>
          </p:cNvCxnSpPr>
          <p:nvPr/>
        </p:nvCxnSpPr>
        <p:spPr>
          <a:xfrm flipV="1">
            <a:off x="4572000" y="3769520"/>
            <a:ext cx="1415983" cy="2643"/>
          </a:xfrm>
          <a:prstGeom prst="straightConnector1">
            <a:avLst/>
          </a:prstGeom>
          <a:ln>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040" idx="1"/>
            <a:endCxn id="1036" idx="3"/>
          </p:cNvCxnSpPr>
          <p:nvPr/>
        </p:nvCxnSpPr>
        <p:spPr>
          <a:xfrm flipH="1" flipV="1">
            <a:off x="5090289" y="4909192"/>
            <a:ext cx="561831" cy="389394"/>
          </a:xfrm>
          <a:prstGeom prst="straightConnector1">
            <a:avLst/>
          </a:prstGeom>
          <a:ln>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040" idx="1"/>
            <a:endCxn id="1027" idx="3"/>
          </p:cNvCxnSpPr>
          <p:nvPr/>
        </p:nvCxnSpPr>
        <p:spPr>
          <a:xfrm flipH="1">
            <a:off x="5090289" y="5298586"/>
            <a:ext cx="561831" cy="474702"/>
          </a:xfrm>
          <a:prstGeom prst="straightConnector1">
            <a:avLst/>
          </a:prstGeom>
          <a:ln>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031" idx="3"/>
            <a:endCxn id="1036" idx="1"/>
          </p:cNvCxnSpPr>
          <p:nvPr/>
        </p:nvCxnSpPr>
        <p:spPr>
          <a:xfrm flipV="1">
            <a:off x="3707904" y="4909192"/>
            <a:ext cx="453819" cy="389394"/>
          </a:xfrm>
          <a:prstGeom prst="straightConnector1">
            <a:avLst/>
          </a:prstGeom>
          <a:ln>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031" idx="3"/>
            <a:endCxn id="1027" idx="1"/>
          </p:cNvCxnSpPr>
          <p:nvPr/>
        </p:nvCxnSpPr>
        <p:spPr>
          <a:xfrm>
            <a:off x="3707904" y="5298586"/>
            <a:ext cx="453819" cy="474702"/>
          </a:xfrm>
          <a:prstGeom prst="straightConnector1">
            <a:avLst/>
          </a:prstGeom>
          <a:ln>
            <a:headEnd type="oval"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8680" name="Object 2"/>
          <p:cNvGraphicFramePr>
            <a:graphicFrameLocks noChangeAspect="1"/>
          </p:cNvGraphicFramePr>
          <p:nvPr/>
        </p:nvGraphicFramePr>
        <p:xfrm>
          <a:off x="4932040" y="2204864"/>
          <a:ext cx="2963863" cy="415925"/>
        </p:xfrm>
        <a:graphic>
          <a:graphicData uri="http://schemas.openxmlformats.org/presentationml/2006/ole">
            <p:oleObj spid="_x0000_s28680" name="Ligning" r:id="rId4" imgW="2958840" imgH="41904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hemometec2010-2012">
  <a:themeElements>
    <a:clrScheme name="Chemometec-powerpoint 16">
      <a:dk1>
        <a:srgbClr val="000000"/>
      </a:dk1>
      <a:lt1>
        <a:srgbClr val="FFFFFF"/>
      </a:lt1>
      <a:dk2>
        <a:srgbClr val="00365E"/>
      </a:dk2>
      <a:lt2>
        <a:srgbClr val="CBCBCB"/>
      </a:lt2>
      <a:accent1>
        <a:srgbClr val="00365E"/>
      </a:accent1>
      <a:accent2>
        <a:srgbClr val="ECB500"/>
      </a:accent2>
      <a:accent3>
        <a:srgbClr val="FFFFFF"/>
      </a:accent3>
      <a:accent4>
        <a:srgbClr val="000000"/>
      </a:accent4>
      <a:accent5>
        <a:srgbClr val="AAAEB6"/>
      </a:accent5>
      <a:accent6>
        <a:srgbClr val="D6A400"/>
      </a:accent6>
      <a:hlink>
        <a:srgbClr val="B2B2B2"/>
      </a:hlink>
      <a:folHlink>
        <a:srgbClr val="69A2C2"/>
      </a:folHlink>
    </a:clrScheme>
    <a:fontScheme name="Chemometec-power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emometec-powerpoint 1">
        <a:dk1>
          <a:srgbClr val="000000"/>
        </a:dk1>
        <a:lt1>
          <a:srgbClr val="FFFFFF"/>
        </a:lt1>
        <a:dk2>
          <a:srgbClr val="00365E"/>
        </a:dk2>
        <a:lt2>
          <a:srgbClr val="B2B2B2"/>
        </a:lt2>
        <a:accent1>
          <a:srgbClr val="B2B2B2"/>
        </a:accent1>
        <a:accent2>
          <a:srgbClr val="878787"/>
        </a:accent2>
        <a:accent3>
          <a:srgbClr val="FFFFFF"/>
        </a:accent3>
        <a:accent4>
          <a:srgbClr val="000000"/>
        </a:accent4>
        <a:accent5>
          <a:srgbClr val="D5D5D5"/>
        </a:accent5>
        <a:accent6>
          <a:srgbClr val="7A7A7A"/>
        </a:accent6>
        <a:hlink>
          <a:srgbClr val="575757"/>
        </a:hlink>
        <a:folHlink>
          <a:srgbClr val="DADADA"/>
        </a:folHlink>
      </a:clrScheme>
      <a:clrMap bg1="lt1" tx1="dk1" bg2="lt2" tx2="dk2" accent1="accent1" accent2="accent2" accent3="accent3" accent4="accent4" accent5="accent5" accent6="accent6" hlink="hlink" folHlink="folHlink"/>
    </a:extraClrScheme>
    <a:extraClrScheme>
      <a:clrScheme name="Chemometec-powerpoint 2">
        <a:dk1>
          <a:srgbClr val="000000"/>
        </a:dk1>
        <a:lt1>
          <a:srgbClr val="FFFFFF"/>
        </a:lt1>
        <a:dk2>
          <a:srgbClr val="00365E"/>
        </a:dk2>
        <a:lt2>
          <a:srgbClr val="A6A8AA"/>
        </a:lt2>
        <a:accent1>
          <a:srgbClr val="ECB500"/>
        </a:accent1>
        <a:accent2>
          <a:srgbClr val="69A2C2"/>
        </a:accent2>
        <a:accent3>
          <a:srgbClr val="FFFFFF"/>
        </a:accent3>
        <a:accent4>
          <a:srgbClr val="000000"/>
        </a:accent4>
        <a:accent5>
          <a:srgbClr val="F4D7AA"/>
        </a:accent5>
        <a:accent6>
          <a:srgbClr val="5E92B0"/>
        </a:accent6>
        <a:hlink>
          <a:srgbClr val="A6A8AA"/>
        </a:hlink>
        <a:folHlink>
          <a:srgbClr val="8CB8D0"/>
        </a:folHlink>
      </a:clrScheme>
      <a:clrMap bg1="lt1" tx1="dk1" bg2="lt2" tx2="dk2" accent1="accent1" accent2="accent2" accent3="accent3" accent4="accent4" accent5="accent5" accent6="accent6" hlink="hlink" folHlink="folHlink"/>
    </a:extraClrScheme>
    <a:extraClrScheme>
      <a:clrScheme name="Chemometec-powerpoint 3">
        <a:dk1>
          <a:srgbClr val="000000"/>
        </a:dk1>
        <a:lt1>
          <a:srgbClr val="FFFFFF"/>
        </a:lt1>
        <a:dk2>
          <a:srgbClr val="00365E"/>
        </a:dk2>
        <a:lt2>
          <a:srgbClr val="A6A8AA"/>
        </a:lt2>
        <a:accent1>
          <a:srgbClr val="ECB500"/>
        </a:accent1>
        <a:accent2>
          <a:srgbClr val="69A2C2"/>
        </a:accent2>
        <a:accent3>
          <a:srgbClr val="FFFFFF"/>
        </a:accent3>
        <a:accent4>
          <a:srgbClr val="000000"/>
        </a:accent4>
        <a:accent5>
          <a:srgbClr val="F4D7AA"/>
        </a:accent5>
        <a:accent6>
          <a:srgbClr val="5E92B0"/>
        </a:accent6>
        <a:hlink>
          <a:srgbClr val="A6A8AA"/>
        </a:hlink>
        <a:folHlink>
          <a:srgbClr val="7A7D80"/>
        </a:folHlink>
      </a:clrScheme>
      <a:clrMap bg1="lt1" tx1="dk1" bg2="lt2" tx2="dk2" accent1="accent1" accent2="accent2" accent3="accent3" accent4="accent4" accent5="accent5" accent6="accent6" hlink="hlink" folHlink="folHlink"/>
    </a:extraClrScheme>
    <a:extraClrScheme>
      <a:clrScheme name="Chemometec-powerpoint 4">
        <a:dk1>
          <a:srgbClr val="000000"/>
        </a:dk1>
        <a:lt1>
          <a:srgbClr val="FFFFFF"/>
        </a:lt1>
        <a:dk2>
          <a:srgbClr val="00365E"/>
        </a:dk2>
        <a:lt2>
          <a:srgbClr val="A6A8AA"/>
        </a:lt2>
        <a:accent1>
          <a:srgbClr val="ECB500"/>
        </a:accent1>
        <a:accent2>
          <a:srgbClr val="CCCCFF"/>
        </a:accent2>
        <a:accent3>
          <a:srgbClr val="FFFFFF"/>
        </a:accent3>
        <a:accent4>
          <a:srgbClr val="000000"/>
        </a:accent4>
        <a:accent5>
          <a:srgbClr val="F4D7AA"/>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emometec-powerpoint 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emometec-powerpoint 6">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emometec-powerpoint 7">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emometec-powerpoint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emometec-powerpoint 9">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emometec-powerpoint 10">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emometec-powerpoint 11">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emometec-powerpoint 12">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emometec-powerpoint 1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emometec-powerpoint 14">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emometec-powerpoint 15">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emometec-powerpoint 16">
        <a:dk1>
          <a:srgbClr val="000000"/>
        </a:dk1>
        <a:lt1>
          <a:srgbClr val="FFFFFF"/>
        </a:lt1>
        <a:dk2>
          <a:srgbClr val="00365E"/>
        </a:dk2>
        <a:lt2>
          <a:srgbClr val="CBCBCB"/>
        </a:lt2>
        <a:accent1>
          <a:srgbClr val="00365E"/>
        </a:accent1>
        <a:accent2>
          <a:srgbClr val="ECB500"/>
        </a:accent2>
        <a:accent3>
          <a:srgbClr val="FFFFFF"/>
        </a:accent3>
        <a:accent4>
          <a:srgbClr val="000000"/>
        </a:accent4>
        <a:accent5>
          <a:srgbClr val="AAAEB6"/>
        </a:accent5>
        <a:accent6>
          <a:srgbClr val="D6A400"/>
        </a:accent6>
        <a:hlink>
          <a:srgbClr val="B2B2B2"/>
        </a:hlink>
        <a:folHlink>
          <a:srgbClr val="69A2C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PowerPoint Template</Template>
  <TotalTime>1822</TotalTime>
  <Words>2868</Words>
  <Application>Microsoft Office PowerPoint</Application>
  <PresentationFormat>On-screen Show (4:3)</PresentationFormat>
  <Paragraphs>313</Paragraphs>
  <Slides>29</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Chemometec2010-2012</vt:lpstr>
      <vt:lpstr>Ligning</vt:lpstr>
      <vt:lpstr>Slide 1</vt:lpstr>
      <vt:lpstr>Slide 2</vt:lpstr>
      <vt:lpstr>Slide 3</vt:lpstr>
      <vt:lpstr>Slide 4</vt:lpstr>
      <vt:lpstr>Flexibility in sampling media types</vt:lpstr>
      <vt:lpstr>Slide 6</vt:lpstr>
      <vt:lpstr>How do I use the NC-3000™?</vt:lpstr>
      <vt:lpstr>Attested Fixed Protocols</vt:lpstr>
      <vt:lpstr>Viability and Cell Count Assay Qualification: choose the best fit analysis for the sample</vt:lpstr>
      <vt:lpstr>Viability and Cell Count Assay Focus on the most important aspect of the process</vt:lpstr>
      <vt:lpstr>Slide 11</vt:lpstr>
      <vt:lpstr>Slide 12</vt:lpstr>
      <vt:lpstr>Cell Vitality using Vitabright-48™ (VB-48) Patented Chemometec technology</vt:lpstr>
      <vt:lpstr>Vitabright-48™</vt:lpstr>
      <vt:lpstr>NC-3000™ Cell Vitality Assay</vt:lpstr>
      <vt:lpstr>Mitochondrial Potential using JC-1  Easy discrimination between polarized (healthy) cells, depolarized (apoptotic) cells and necrotic/late apoptotic cells</vt:lpstr>
      <vt:lpstr>NC-3000™ Mitochondrial  Potential Assay</vt:lpstr>
      <vt:lpstr>Annexin V Information about both early apoptotic and late apoptotic/necrotic cells provided</vt:lpstr>
      <vt:lpstr>Caspase 3/7, 8 &amp; 9 Information about both early apoptotic and late apoptotic/ necrotic cells provided </vt:lpstr>
      <vt:lpstr>NC-3000™ Caspase Assay</vt:lpstr>
      <vt:lpstr>DNA Fragmentation Easy measurement of DNA fragmentation at the single cell level</vt:lpstr>
      <vt:lpstr>Slide 22</vt:lpstr>
      <vt:lpstr>Two-step Cell Cycle Assay Fast and easy measurement of cell cycle phases at the single cell level</vt:lpstr>
      <vt:lpstr>NC-3000™ Two-step Cell Cycle Assay</vt:lpstr>
      <vt:lpstr>Cell Cycle of Fixed Cells Assay Easy measurement of cell cycle phases at the single cell level</vt:lpstr>
      <vt:lpstr>GFP Transfection Efficiency</vt:lpstr>
      <vt:lpstr>GFP Transfection Efficiency Fast and easy-to-use assay for measuring transfection efficiency</vt:lpstr>
      <vt:lpstr>NC-3000™ GFP Transfection Efficiency</vt:lpstr>
      <vt:lpstr>NucleoCounter® NC-3000™</vt:lpstr>
    </vt:vector>
  </TitlesOfParts>
  <Company>Chemometec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NEXT GENERATION CELL ANALYSIS Automated Image Cytometry by ChemoMetec</dc:title>
  <dc:creator>rve</dc:creator>
  <cp:lastModifiedBy>Geziel Aguilar</cp:lastModifiedBy>
  <cp:revision>151</cp:revision>
  <dcterms:created xsi:type="dcterms:W3CDTF">2011-06-23T13:31:16Z</dcterms:created>
  <dcterms:modified xsi:type="dcterms:W3CDTF">2016-11-02T07:32:06Z</dcterms:modified>
</cp:coreProperties>
</file>