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511" r:id="rId2"/>
    <p:sldId id="515" r:id="rId3"/>
    <p:sldId id="324" r:id="rId4"/>
    <p:sldId id="429" r:id="rId5"/>
    <p:sldId id="437" r:id="rId6"/>
    <p:sldId id="433" r:id="rId7"/>
    <p:sldId id="438" r:id="rId8"/>
    <p:sldId id="445" r:id="rId9"/>
    <p:sldId id="434" r:id="rId10"/>
    <p:sldId id="435" r:id="rId11"/>
    <p:sldId id="485" r:id="rId12"/>
    <p:sldId id="484" r:id="rId13"/>
    <p:sldId id="440" r:id="rId14"/>
    <p:sldId id="441" r:id="rId15"/>
    <p:sldId id="507" r:id="rId16"/>
    <p:sldId id="436" r:id="rId17"/>
    <p:sldId id="443" r:id="rId18"/>
    <p:sldId id="444" r:id="rId19"/>
    <p:sldId id="356" r:id="rId20"/>
    <p:sldId id="481" r:id="rId21"/>
    <p:sldId id="483" r:id="rId22"/>
    <p:sldId id="482" r:id="rId23"/>
    <p:sldId id="446" r:id="rId24"/>
    <p:sldId id="502" r:id="rId25"/>
    <p:sldId id="488" r:id="rId26"/>
    <p:sldId id="489" r:id="rId27"/>
    <p:sldId id="490" r:id="rId28"/>
    <p:sldId id="491" r:id="rId29"/>
    <p:sldId id="492" r:id="rId30"/>
    <p:sldId id="493" r:id="rId31"/>
    <p:sldId id="508" r:id="rId32"/>
    <p:sldId id="512" r:id="rId33"/>
    <p:sldId id="496" r:id="rId34"/>
    <p:sldId id="494" r:id="rId35"/>
    <p:sldId id="505" r:id="rId36"/>
    <p:sldId id="509" r:id="rId37"/>
    <p:sldId id="506" r:id="rId38"/>
    <p:sldId id="514" r:id="rId3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1E14D3"/>
    <a:srgbClr val="D0D8E8"/>
    <a:srgbClr val="C8D7EA"/>
    <a:srgbClr val="BFD1E7"/>
    <a:srgbClr val="1A27A3"/>
    <a:srgbClr val="1E14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2029" autoAdjust="0"/>
  </p:normalViewPr>
  <p:slideViewPr>
    <p:cSldViewPr>
      <p:cViewPr>
        <p:scale>
          <a:sx n="80" d="100"/>
          <a:sy n="8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45CDDB-4902-4120-82BF-0ADAE8A913AA}" type="datetimeFigureOut">
              <a:rPr lang="en-US"/>
              <a:pPr>
                <a:defRPr/>
              </a:pPr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2D1E2A-17C7-4025-8F36-4E9CAFAA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050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223AF9-2665-4603-8239-F50BE64A51C4}" type="datetimeFigureOut">
              <a:rPr lang="en-US"/>
              <a:pPr>
                <a:defRPr/>
              </a:pPr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A98BD-1180-443C-B26F-FD820A80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6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6CC534-3EC9-4740-B47A-A0D80EE5C0A7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64186C-3319-4DD7-A22B-0668A03D2FF9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2EE1F-6026-4BD2-9067-91577D06B930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8B887-FA4E-4C15-B2C7-8A141C002026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A7605-7CE8-4713-856E-DB0D84D9D2BB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12E8D-6DAA-4856-B929-7F4F92864E5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B5ADD-059A-462B-B01E-A0C962C68F00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165100" y="1066800"/>
            <a:ext cx="88392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152400" y="1219200"/>
            <a:ext cx="8686800" cy="5410200"/>
          </a:xfrm>
          <a:prstGeom prst="rect">
            <a:avLst/>
          </a:prstGeom>
          <a:solidFill>
            <a:schemeClr val="bg1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Line 56"/>
          <p:cNvSpPr>
            <a:spLocks noChangeShapeType="1"/>
          </p:cNvSpPr>
          <p:nvPr/>
        </p:nvSpPr>
        <p:spPr bwMode="auto">
          <a:xfrm>
            <a:off x="161925" y="106680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152400" y="139700"/>
            <a:ext cx="883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8" name="Picture 62" descr="S:\Marketing\Artwork\Logos\BioTek Logo\TIF\Tagline\Largecolorlogo tag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304800"/>
            <a:ext cx="1700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514600"/>
            <a:ext cx="7315200" cy="762000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81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rgbClr val="99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9800"/>
            <a:ext cx="3619500" cy="3581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619500" cy="3581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4873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775" y="1407225"/>
            <a:ext cx="4041775" cy="4222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D72DD-2601-5A4A-8F6B-23B83E4165E9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7165DD-64B8-C84B-B910-622F77F4A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8A8"/>
            </a:gs>
            <a:gs pos="100000">
              <a:srgbClr val="00216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161925" y="1066800"/>
            <a:ext cx="88392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152400" y="1219200"/>
            <a:ext cx="8686800" cy="5410200"/>
          </a:xfrm>
          <a:prstGeom prst="rect">
            <a:avLst/>
          </a:prstGeom>
          <a:solidFill>
            <a:schemeClr val="bg1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3716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Header Text</a:t>
            </a:r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161925" y="1066800"/>
            <a:ext cx="883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381000" y="17653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52400" y="139700"/>
            <a:ext cx="883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098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62" descr="S:\Marketing\Artwork\Logos\BioTek Logo\TIF\Tagline\Largecolorlogo tag.t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125" y="304800"/>
            <a:ext cx="1700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+mj-lt"/>
                <a:cs typeface="Arial" charset="0"/>
              </a:rPr>
              <a:t>Biological tools - </a:t>
            </a:r>
            <a:r>
              <a:rPr lang="en-US" sz="2000" b="1" dirty="0" err="1">
                <a:latin typeface="+mj-lt"/>
                <a:cs typeface="Arial" charset="0"/>
              </a:rPr>
              <a:t>HeLa</a:t>
            </a:r>
            <a:r>
              <a:rPr lang="en-US" sz="2000" b="1" dirty="0">
                <a:latin typeface="+mj-lt"/>
                <a:cs typeface="Arial" charset="0"/>
              </a:rPr>
              <a:t> </a:t>
            </a:r>
          </a:p>
        </p:txBody>
      </p:sp>
      <p:pic>
        <p:nvPicPr>
          <p:cNvPr id="10243" name="Picture 10" descr="http://upload.wikimedia.org/wikipedia/commons/thumb/6/6c/HeLa_cells_stained_with_Hoechst_33258.jpg/250px-HeLa_cells_stained_with_Hoechst_3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3392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886200" y="19050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It is the oldest and most commonly used human cell line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The line was derived from cervical cancer cells taken in 1951 from Henrietta Lacks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This cell line is immortal. Normal cells stop dividing in-vitro after about 50 division cycles.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10% to 20% of all cell cultures are thought to be contaminated with </a:t>
            </a:r>
            <a:r>
              <a:rPr lang="en-US" dirty="0" err="1">
                <a:latin typeface="Arial" charset="0"/>
                <a:cs typeface="Arial" charset="0"/>
              </a:rPr>
              <a:t>HeLa</a:t>
            </a:r>
            <a:r>
              <a:rPr lang="en-US" dirty="0">
                <a:latin typeface="Arial" charset="0"/>
                <a:cs typeface="Arial" charset="0"/>
              </a:rPr>
              <a:t> cells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In vitro human model (vs. animal)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+mj-lt"/>
                <a:cs typeface="Arial" charset="0"/>
              </a:rPr>
              <a:t>Biological tools – Other immortalized cell lines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62000" y="1905000"/>
            <a:ext cx="754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defRPr/>
            </a:pPr>
            <a:r>
              <a:rPr lang="en-US" dirty="0">
                <a:latin typeface="Arial" charset="0"/>
                <a:cs typeface="Arial" charset="0"/>
              </a:rPr>
              <a:t>Cell lines used in BioTek Cytation3 application notes: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Immortalized transformed </a:t>
            </a:r>
            <a:r>
              <a:rPr lang="en-US" dirty="0" err="1">
                <a:latin typeface="Arial" charset="0"/>
                <a:cs typeface="Arial" charset="0"/>
              </a:rPr>
              <a:t>keratinocytes</a:t>
            </a:r>
            <a:r>
              <a:rPr lang="en-US" dirty="0">
                <a:latin typeface="Arial" charset="0"/>
                <a:cs typeface="Arial" charset="0"/>
              </a:rPr>
              <a:t> – human skin cells</a:t>
            </a: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HT-1080 </a:t>
            </a:r>
            <a:r>
              <a:rPr lang="en-US" dirty="0" err="1">
                <a:latin typeface="Arial" charset="0"/>
                <a:cs typeface="Arial" charset="0"/>
              </a:rPr>
              <a:t>fibrosarcoma</a:t>
            </a:r>
            <a:r>
              <a:rPr lang="en-US" dirty="0">
                <a:latin typeface="Arial" charset="0"/>
                <a:cs typeface="Arial" charset="0"/>
              </a:rPr>
              <a:t> cells – human connective tissue</a:t>
            </a: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NIH3T3-GFP, fibroblast model – mouse connective tissue</a:t>
            </a: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HEK293  embryonic human kidney cells</a:t>
            </a: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U-2 OS </a:t>
            </a:r>
            <a:r>
              <a:rPr lang="en-US" dirty="0" err="1">
                <a:latin typeface="Arial" charset="0"/>
                <a:cs typeface="Arial" charset="0"/>
              </a:rPr>
              <a:t>osteosarcoma</a:t>
            </a:r>
            <a:r>
              <a:rPr lang="en-US" dirty="0">
                <a:latin typeface="Arial" charset="0"/>
                <a:cs typeface="Arial" charset="0"/>
              </a:rPr>
              <a:t> cells – human bone cancer model</a:t>
            </a: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SKOV-3 cells - human ovarian cancer model</a:t>
            </a: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79533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ATCC (American Type Culture Collection) is a private, nonprofit biological resource center with large cell-line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+mj-lt"/>
                <a:cs typeface="Arial" charset="0"/>
              </a:rPr>
              <a:t>Powerful biochemical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3538" y="6248400"/>
            <a:ext cx="58912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i="1" dirty="0">
                <a:latin typeface="+mn-lt"/>
                <a:cs typeface="Arial" charset="0"/>
              </a:rPr>
              <a:t>… any protein can be localized and quantified in the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3733800"/>
            <a:ext cx="4800600" cy="173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kern="0" dirty="0">
                <a:latin typeface="+mn-lt"/>
                <a:cs typeface="Arial" charset="0"/>
              </a:rPr>
              <a:t>Fluorescent stains: </a:t>
            </a:r>
            <a:r>
              <a:rPr lang="en-US" kern="0" dirty="0">
                <a:latin typeface="+mn-lt"/>
                <a:cs typeface="Arial" charset="0"/>
              </a:rPr>
              <a:t>DAPI, Hoechst, ...</a:t>
            </a:r>
          </a:p>
          <a:p>
            <a:pPr marL="342900" indent="-3429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kern="0" dirty="0">
                <a:latin typeface="+mn-lt"/>
                <a:cs typeface="Arial" charset="0"/>
              </a:rPr>
              <a:t>Fluorescent antibodies: </a:t>
            </a:r>
            <a:r>
              <a:rPr lang="en-US" kern="0" dirty="0">
                <a:latin typeface="+mn-lt"/>
                <a:cs typeface="Arial" charset="0"/>
              </a:rPr>
              <a:t>1° and 2° Abs with emission spanning Vis to near-IR</a:t>
            </a:r>
          </a:p>
          <a:p>
            <a:pPr marL="342900" indent="-3429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b="1" kern="0" dirty="0">
                <a:latin typeface="+mn-lt"/>
                <a:cs typeface="Arial" charset="0"/>
              </a:rPr>
              <a:t>GFP </a:t>
            </a:r>
            <a:r>
              <a:rPr lang="en-US" kern="0" dirty="0">
                <a:latin typeface="+mn-lt"/>
                <a:cs typeface="Arial" charset="0"/>
              </a:rPr>
              <a:t>and all its multicolor variants enable live cell analysis</a:t>
            </a:r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5476875"/>
            <a:ext cx="2895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Nucleus, Hoechst 33342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Microtubules, GFP</a:t>
            </a:r>
          </a:p>
          <a:p>
            <a:pPr>
              <a:defRPr/>
            </a:pPr>
            <a:r>
              <a:rPr lang="en-US" b="1" dirty="0" err="1">
                <a:latin typeface="+mn-lt"/>
                <a:cs typeface="Arial" charset="0"/>
              </a:rPr>
              <a:t>Actin</a:t>
            </a:r>
            <a:r>
              <a:rPr lang="en-US" b="1" dirty="0">
                <a:latin typeface="+mn-lt"/>
                <a:cs typeface="Arial" charset="0"/>
              </a:rPr>
              <a:t> filaments, RFP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133600"/>
            <a:ext cx="5029200" cy="410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latin typeface="+mn-lt"/>
                <a:cs typeface="Arial" charset="0"/>
              </a:rPr>
              <a:t>CCD and CMOS cameras</a:t>
            </a:r>
          </a:p>
          <a:p>
            <a:pPr marL="800100" lvl="1" indent="-342900">
              <a:spcBef>
                <a:spcPts val="1000"/>
              </a:spcBef>
              <a:buClr>
                <a:srgbClr val="990000"/>
              </a:buClr>
              <a:buFont typeface="Arial" pitchFamily="34" charset="0"/>
              <a:buChar char="-"/>
              <a:defRPr/>
            </a:pPr>
            <a:r>
              <a:rPr lang="en-US" sz="2000" kern="0" dirty="0">
                <a:latin typeface="+mn-lt"/>
                <a:cs typeface="Arial" charset="0"/>
              </a:rPr>
              <a:t>Compact</a:t>
            </a:r>
          </a:p>
          <a:p>
            <a:pPr marL="800100" lvl="1" indent="-342900">
              <a:spcBef>
                <a:spcPts val="1000"/>
              </a:spcBef>
              <a:buClr>
                <a:srgbClr val="990000"/>
              </a:buClr>
              <a:buFont typeface="Arial" pitchFamily="34" charset="0"/>
              <a:buChar char="-"/>
              <a:defRPr/>
            </a:pPr>
            <a:r>
              <a:rPr lang="en-US" sz="2000" kern="0" dirty="0">
                <a:latin typeface="+mn-lt"/>
                <a:cs typeface="Arial" charset="0"/>
              </a:rPr>
              <a:t>Decreasing cost</a:t>
            </a:r>
          </a:p>
          <a:p>
            <a:pPr marL="800100" lvl="1" indent="-342900">
              <a:spcBef>
                <a:spcPts val="1000"/>
              </a:spcBef>
              <a:buClr>
                <a:srgbClr val="990000"/>
              </a:buClr>
              <a:buFont typeface="Arial" pitchFamily="34" charset="0"/>
              <a:buChar char="-"/>
              <a:defRPr/>
            </a:pPr>
            <a:r>
              <a:rPr lang="en-US" sz="2000" kern="0" dirty="0">
                <a:latin typeface="+mn-lt"/>
                <a:cs typeface="Arial" charset="0"/>
              </a:rPr>
              <a:t>Improved performance at room temperature</a:t>
            </a: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defRPr/>
            </a:pPr>
            <a:endParaRPr lang="en-US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latin typeface="+mn-lt"/>
                <a:cs typeface="Arial" charset="0"/>
              </a:rPr>
              <a:t>LED light sources</a:t>
            </a:r>
          </a:p>
          <a:p>
            <a:pPr marL="800100" lvl="1" indent="-342900">
              <a:spcBef>
                <a:spcPts val="1000"/>
              </a:spcBef>
              <a:buClr>
                <a:srgbClr val="990000"/>
              </a:buClr>
              <a:buFont typeface="Arial" pitchFamily="34" charset="0"/>
              <a:buChar char="-"/>
              <a:defRPr/>
            </a:pPr>
            <a:r>
              <a:rPr lang="en-US" kern="0" dirty="0">
                <a:latin typeface="+mn-lt"/>
                <a:cs typeface="Arial" charset="0"/>
              </a:rPr>
              <a:t>Powerful excitation</a:t>
            </a:r>
          </a:p>
          <a:p>
            <a:pPr marL="800100" lvl="1" indent="-342900">
              <a:spcBef>
                <a:spcPts val="1000"/>
              </a:spcBef>
              <a:buClr>
                <a:srgbClr val="990000"/>
              </a:buClr>
              <a:buFont typeface="Arial" pitchFamily="34" charset="0"/>
              <a:buChar char="-"/>
              <a:defRPr/>
            </a:pPr>
            <a:r>
              <a:rPr lang="en-US" kern="0" dirty="0">
                <a:latin typeface="+mn-lt"/>
                <a:cs typeface="Arial" charset="0"/>
              </a:rPr>
              <a:t>Inexpensive</a:t>
            </a:r>
            <a:endParaRPr lang="en-US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00100" lvl="1" indent="-342900">
              <a:spcBef>
                <a:spcPts val="1000"/>
              </a:spcBef>
              <a:buClr>
                <a:srgbClr val="990000"/>
              </a:buClr>
              <a:buFont typeface="Arial" pitchFamily="34" charset="0"/>
              <a:buChar char="-"/>
              <a:defRPr/>
            </a:pPr>
            <a:r>
              <a:rPr lang="en-US" kern="0" dirty="0">
                <a:latin typeface="+mn-lt"/>
                <a:cs typeface="Arial" charset="0"/>
              </a:rPr>
              <a:t>Long life</a:t>
            </a:r>
          </a:p>
        </p:txBody>
      </p:sp>
      <p:sp>
        <p:nvSpPr>
          <p:cNvPr id="6145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dirty="0">
                <a:latin typeface="+mj-lt"/>
                <a:cs typeface="Arial" charset="0"/>
              </a:rPr>
              <a:t>New cost effective hardware tools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56075"/>
            <a:ext cx="36576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https://encrypted-tbn2.gstatic.com/images?q=tbn:ANd9GcSVm9Q9X8Bs08Vz5abMlm6447_2RPa_sthH0Ftz1eKs6-5G5dG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0605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dirty="0">
                <a:latin typeface="+mj-lt"/>
                <a:cs typeface="Arial" charset="0"/>
              </a:rPr>
              <a:t>Computing power and storage capacity</a:t>
            </a:r>
          </a:p>
        </p:txBody>
      </p:sp>
      <p:pic>
        <p:nvPicPr>
          <p:cNvPr id="14339" name="Picture 5" descr="Gen5 Data Analysis Softwa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4384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https://encrypted-tbn0.gstatic.com/images?q=tbn:ANd9GcRDHPcvF3jO0Y0S6aDjSikeHu7eS9dCVSPULgrPVLqYCbo6ib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54"/>
          <a:stretch>
            <a:fillRect/>
          </a:stretch>
        </p:blipFill>
        <p:spPr bwMode="auto">
          <a:xfrm>
            <a:off x="3352800" y="4267200"/>
            <a:ext cx="53657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981200"/>
            <a:ext cx="54102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Modern computers allow Gen5 to acquire and analyze images on the fly</a:t>
            </a: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Gen5 can have up to 50,000 images in memory at the same time</a:t>
            </a: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Cost of 1 GB in 2000: $10. Cost of 1 GB in 2010: $0.10. 1TB hard drive = $100.</a:t>
            </a:r>
            <a:endParaRPr lang="en-US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1"/>
          <p:cNvSpPr>
            <a:spLocks noChangeArrowheads="1"/>
          </p:cNvSpPr>
          <p:nvPr/>
        </p:nvSpPr>
        <p:spPr bwMode="auto">
          <a:xfrm>
            <a:off x="3643313" y="3289300"/>
            <a:ext cx="1574800" cy="1362075"/>
          </a:xfrm>
          <a:prstGeom prst="hexagon">
            <a:avLst>
              <a:gd name="adj" fmla="val 28904"/>
              <a:gd name="vf" fmla="val 11547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3676650" y="3810000"/>
            <a:ext cx="147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OPPORTUNITY</a:t>
            </a:r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 rot="10800000">
            <a:off x="4300538" y="2844800"/>
            <a:ext cx="266700" cy="427038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 rot="-7200000">
            <a:off x="5071269" y="3285331"/>
            <a:ext cx="266700" cy="427038"/>
          </a:xfrm>
          <a:prstGeom prst="upArrow">
            <a:avLst>
              <a:gd name="adj1" fmla="val 44444"/>
              <a:gd name="adj2" fmla="val 8339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 rot="7200000">
            <a:off x="3526632" y="3277394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 rot="-3600000">
            <a:off x="5107782" y="4199731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00E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4303713" y="4678363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18"/>
          <p:cNvSpPr>
            <a:spLocks noChangeArrowheads="1"/>
          </p:cNvSpPr>
          <p:nvPr/>
        </p:nvSpPr>
        <p:spPr bwMode="auto">
          <a:xfrm rot="3600000">
            <a:off x="3529807" y="4229894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0" name="Group 27"/>
          <p:cNvGrpSpPr>
            <a:grpSpLocks/>
          </p:cNvGrpSpPr>
          <p:nvPr/>
        </p:nvGrpSpPr>
        <p:grpSpPr bwMode="auto">
          <a:xfrm>
            <a:off x="1752600" y="1879600"/>
            <a:ext cx="5422900" cy="762000"/>
            <a:chOff x="1104" y="1152"/>
            <a:chExt cx="3416" cy="480"/>
          </a:xfrm>
        </p:grpSpPr>
        <p:sp>
          <p:nvSpPr>
            <p:cNvPr id="15387" name="AutoShape 25"/>
            <p:cNvSpPr>
              <a:spLocks noChangeArrowheads="1"/>
            </p:cNvSpPr>
            <p:nvPr/>
          </p:nvSpPr>
          <p:spPr bwMode="auto">
            <a:xfrm>
              <a:off x="1104" y="1152"/>
              <a:ext cx="3416" cy="480"/>
            </a:xfrm>
            <a:prstGeom prst="roundRect">
              <a:avLst>
                <a:gd name="adj" fmla="val 16667"/>
              </a:avLst>
            </a:prstGeom>
            <a:solidFill>
              <a:srgbClr val="CC00CC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Text Box 3"/>
            <p:cNvSpPr txBox="1">
              <a:spLocks noChangeArrowheads="1"/>
            </p:cNvSpPr>
            <p:nvPr/>
          </p:nvSpPr>
          <p:spPr bwMode="auto">
            <a:xfrm>
              <a:off x="1447" y="1152"/>
              <a:ext cx="27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FUNDING</a:t>
              </a:r>
            </a:p>
            <a:p>
              <a:pPr algn="ctr"/>
              <a:r>
                <a:rPr lang="en-US"/>
                <a:t>Cellular Biology Research is Well Funded</a:t>
              </a:r>
            </a:p>
          </p:txBody>
        </p:sp>
      </p:grpSp>
      <p:grpSp>
        <p:nvGrpSpPr>
          <p:cNvPr id="15371" name="Group 28"/>
          <p:cNvGrpSpPr>
            <a:grpSpLocks/>
          </p:cNvGrpSpPr>
          <p:nvPr/>
        </p:nvGrpSpPr>
        <p:grpSpPr bwMode="auto">
          <a:xfrm>
            <a:off x="5661025" y="2743200"/>
            <a:ext cx="3178175" cy="1219200"/>
            <a:chOff x="3113" y="1696"/>
            <a:chExt cx="2492" cy="816"/>
          </a:xfrm>
        </p:grpSpPr>
        <p:sp>
          <p:nvSpPr>
            <p:cNvPr id="15385" name="AutoShape 24"/>
            <p:cNvSpPr>
              <a:spLocks noChangeArrowheads="1"/>
            </p:cNvSpPr>
            <p:nvPr/>
          </p:nvSpPr>
          <p:spPr bwMode="auto">
            <a:xfrm>
              <a:off x="3113" y="1696"/>
              <a:ext cx="2432" cy="81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Text Box 4"/>
            <p:cNvSpPr txBox="1">
              <a:spLocks noChangeArrowheads="1"/>
            </p:cNvSpPr>
            <p:nvPr/>
          </p:nvSpPr>
          <p:spPr bwMode="auto">
            <a:xfrm>
              <a:off x="3156" y="1696"/>
              <a:ext cx="244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HARDWARE TOOLS</a:t>
              </a:r>
            </a:p>
            <a:p>
              <a:pPr algn="ctr"/>
              <a:r>
                <a:rPr lang="en-US"/>
                <a:t>Cost effective imaging light sources and detectors</a:t>
              </a:r>
            </a:p>
            <a:p>
              <a:pPr algn="ctr"/>
              <a:endParaRPr lang="en-US"/>
            </a:p>
          </p:txBody>
        </p:sp>
      </p:grpSp>
      <p:grpSp>
        <p:nvGrpSpPr>
          <p:cNvPr id="15372" name="Group 32"/>
          <p:cNvGrpSpPr>
            <a:grpSpLocks/>
          </p:cNvGrpSpPr>
          <p:nvPr/>
        </p:nvGrpSpPr>
        <p:grpSpPr bwMode="auto">
          <a:xfrm>
            <a:off x="234950" y="2717800"/>
            <a:ext cx="2965450" cy="1371600"/>
            <a:chOff x="148" y="1680"/>
            <a:chExt cx="2012" cy="864"/>
          </a:xfrm>
        </p:grpSpPr>
        <p:sp>
          <p:nvSpPr>
            <p:cNvPr id="15383" name="AutoShape 20"/>
            <p:cNvSpPr>
              <a:spLocks noChangeArrowheads="1"/>
            </p:cNvSpPr>
            <p:nvPr/>
          </p:nvSpPr>
          <p:spPr bwMode="auto">
            <a:xfrm>
              <a:off x="184" y="1688"/>
              <a:ext cx="1960" cy="856"/>
            </a:xfrm>
            <a:prstGeom prst="roundRect">
              <a:avLst>
                <a:gd name="adj" fmla="val 16667"/>
              </a:avLst>
            </a:prstGeom>
            <a:solidFill>
              <a:srgbClr val="FF33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Text Box 5"/>
            <p:cNvSpPr txBox="1">
              <a:spLocks noChangeArrowheads="1"/>
            </p:cNvSpPr>
            <p:nvPr/>
          </p:nvSpPr>
          <p:spPr bwMode="auto">
            <a:xfrm>
              <a:off x="148" y="1680"/>
              <a:ext cx="201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BIOLOGICAL TOOLS</a:t>
              </a:r>
            </a:p>
            <a:p>
              <a:pPr algn="ctr"/>
              <a:r>
                <a:rPr lang="en-US"/>
                <a:t>Many in vitro human models available though immortalized cell lines</a:t>
              </a:r>
            </a:p>
          </p:txBody>
        </p:sp>
      </p:grpSp>
      <p:grpSp>
        <p:nvGrpSpPr>
          <p:cNvPr id="15373" name="Group 30"/>
          <p:cNvGrpSpPr>
            <a:grpSpLocks/>
          </p:cNvGrpSpPr>
          <p:nvPr/>
        </p:nvGrpSpPr>
        <p:grpSpPr bwMode="auto">
          <a:xfrm>
            <a:off x="3429000" y="5334000"/>
            <a:ext cx="4495800" cy="1260475"/>
            <a:chOff x="1480" y="3360"/>
            <a:chExt cx="2456" cy="794"/>
          </a:xfrm>
        </p:grpSpPr>
        <p:sp>
          <p:nvSpPr>
            <p:cNvPr id="15381" name="AutoShape 22"/>
            <p:cNvSpPr>
              <a:spLocks noChangeArrowheads="1"/>
            </p:cNvSpPr>
            <p:nvPr/>
          </p:nvSpPr>
          <p:spPr bwMode="auto">
            <a:xfrm>
              <a:off x="1480" y="3360"/>
              <a:ext cx="2408" cy="68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Text Box 7"/>
            <p:cNvSpPr txBox="1">
              <a:spLocks noChangeArrowheads="1"/>
            </p:cNvSpPr>
            <p:nvPr/>
          </p:nvSpPr>
          <p:spPr bwMode="auto">
            <a:xfrm>
              <a:off x="1488" y="3398"/>
              <a:ext cx="24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MICROPLATE SAMPLE FORMAT</a:t>
              </a:r>
            </a:p>
            <a:p>
              <a:pPr algn="ctr"/>
              <a:r>
                <a:rPr lang="en-US"/>
                <a:t>Ideally suited to run large scale research on complex biological systems</a:t>
              </a:r>
            </a:p>
          </p:txBody>
        </p:sp>
      </p:grpSp>
      <p:grpSp>
        <p:nvGrpSpPr>
          <p:cNvPr id="15374" name="Group 31"/>
          <p:cNvGrpSpPr>
            <a:grpSpLocks/>
          </p:cNvGrpSpPr>
          <p:nvPr/>
        </p:nvGrpSpPr>
        <p:grpSpPr bwMode="auto">
          <a:xfrm>
            <a:off x="304800" y="4178300"/>
            <a:ext cx="2895600" cy="1801813"/>
            <a:chOff x="192" y="2600"/>
            <a:chExt cx="1952" cy="1135"/>
          </a:xfrm>
        </p:grpSpPr>
        <p:sp>
          <p:nvSpPr>
            <p:cNvPr id="15379" name="AutoShape 21"/>
            <p:cNvSpPr>
              <a:spLocks noChangeArrowheads="1"/>
            </p:cNvSpPr>
            <p:nvPr/>
          </p:nvSpPr>
          <p:spPr bwMode="auto">
            <a:xfrm>
              <a:off x="192" y="2600"/>
              <a:ext cx="1928" cy="101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Text Box 8"/>
            <p:cNvSpPr txBox="1">
              <a:spLocks noChangeArrowheads="1"/>
            </p:cNvSpPr>
            <p:nvPr/>
          </p:nvSpPr>
          <p:spPr bwMode="auto">
            <a:xfrm>
              <a:off x="288" y="2630"/>
              <a:ext cx="185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BIOCHEMICAL TOOL</a:t>
              </a:r>
            </a:p>
            <a:p>
              <a:pPr algn="ctr"/>
              <a:r>
                <a:rPr lang="en-US"/>
                <a:t>Range of chemical, immuno-based and molecular biology tools for staining any protein</a:t>
              </a:r>
            </a:p>
            <a:p>
              <a:endParaRPr lang="en-US"/>
            </a:p>
          </p:txBody>
        </p:sp>
      </p:grpSp>
      <p:grpSp>
        <p:nvGrpSpPr>
          <p:cNvPr id="15375" name="Group 29"/>
          <p:cNvGrpSpPr>
            <a:grpSpLocks/>
          </p:cNvGrpSpPr>
          <p:nvPr/>
        </p:nvGrpSpPr>
        <p:grpSpPr bwMode="auto">
          <a:xfrm>
            <a:off x="5638800" y="4051300"/>
            <a:ext cx="3124200" cy="1130300"/>
            <a:chOff x="3200" y="2576"/>
            <a:chExt cx="1936" cy="712"/>
          </a:xfrm>
        </p:grpSpPr>
        <p:sp>
          <p:nvSpPr>
            <p:cNvPr id="15377" name="AutoShape 23"/>
            <p:cNvSpPr>
              <a:spLocks noChangeArrowheads="1"/>
            </p:cNvSpPr>
            <p:nvPr/>
          </p:nvSpPr>
          <p:spPr bwMode="auto">
            <a:xfrm>
              <a:off x="3200" y="2576"/>
              <a:ext cx="1936" cy="712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Text Box 26"/>
            <p:cNvSpPr txBox="1">
              <a:spLocks noChangeArrowheads="1"/>
            </p:cNvSpPr>
            <p:nvPr/>
          </p:nvSpPr>
          <p:spPr bwMode="auto">
            <a:xfrm>
              <a:off x="3216" y="2592"/>
              <a:ext cx="192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COMPUTING TOOLS</a:t>
              </a:r>
            </a:p>
            <a:p>
              <a:pPr algn="ctr"/>
              <a:r>
                <a:rPr lang="en-US"/>
                <a:t>Ultra fast computers with TB memory at low cost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dirty="0">
                <a:latin typeface="+mj-lt"/>
                <a:cs typeface="Arial" charset="0"/>
              </a:rPr>
              <a:t>A Combination of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+mj-lt"/>
                <a:cs typeface="Arial" charset="0"/>
              </a:rPr>
              <a:t>Imaging market ready for something new…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362325"/>
            <a:ext cx="11842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://image.made-in-china.com/2f0j00GBYTahEKuNqQ/Fluorescence-Microscope-MF30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072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banksp\Documents\Functional Support\M&amp;S\Imaging Reader\Press Release Webinar\EV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088" y="4233863"/>
            <a:ext cx="4635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www.the-scientist.com/images/December2012/LabTools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328863"/>
            <a:ext cx="230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1" name="Straight Arrow Connector 12"/>
          <p:cNvCxnSpPr>
            <a:cxnSpLocks noChangeShapeType="1"/>
          </p:cNvCxnSpPr>
          <p:nvPr/>
        </p:nvCxnSpPr>
        <p:spPr bwMode="auto">
          <a:xfrm flipV="1">
            <a:off x="1371600" y="1947863"/>
            <a:ext cx="0" cy="419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16392" name="Straight Arrow Connector 15"/>
          <p:cNvCxnSpPr>
            <a:cxnSpLocks noChangeShapeType="1"/>
          </p:cNvCxnSpPr>
          <p:nvPr/>
        </p:nvCxnSpPr>
        <p:spPr bwMode="auto">
          <a:xfrm>
            <a:off x="1371600" y="6138863"/>
            <a:ext cx="6477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9" name="TextBox 8"/>
          <p:cNvSpPr txBox="1"/>
          <p:nvPr/>
        </p:nvSpPr>
        <p:spPr>
          <a:xfrm>
            <a:off x="5499100" y="6215063"/>
            <a:ext cx="13589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624263"/>
            <a:ext cx="5254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850" y="4810125"/>
            <a:ext cx="4127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405063"/>
            <a:ext cx="6397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1000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4588" y="5221288"/>
            <a:ext cx="13160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4625" indent="-174625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latin typeface="+mn-lt"/>
                <a:cs typeface="Arial" charset="0"/>
              </a:rPr>
              <a:t>Inexpensive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8475" y="4319588"/>
            <a:ext cx="1673225" cy="650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4625" indent="-174625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latin typeface="+mn-lt"/>
                <a:cs typeface="Arial" charset="0"/>
              </a:rPr>
              <a:t>Ease of use</a:t>
            </a:r>
          </a:p>
          <a:p>
            <a:pPr marL="174625" indent="-174625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latin typeface="+mn-lt"/>
                <a:cs typeface="Arial" charset="0"/>
              </a:rPr>
              <a:t>Image </a:t>
            </a:r>
            <a:r>
              <a:rPr lang="en-US" sz="1400" dirty="0">
                <a:latin typeface="+mn-lt"/>
                <a:cs typeface="Arial" charset="0"/>
              </a:rPr>
              <a:t>portability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1075" y="3548063"/>
            <a:ext cx="2181225" cy="650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4625" indent="-174625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cs typeface="Arial" charset="0"/>
              </a:rPr>
              <a:t>“</a:t>
            </a:r>
            <a:r>
              <a:rPr lang="en-US" sz="1400" kern="0" dirty="0">
                <a:latin typeface="+mn-lt"/>
                <a:cs typeface="Arial" charset="0"/>
              </a:rPr>
              <a:t>z” stacking</a:t>
            </a:r>
          </a:p>
          <a:p>
            <a:pPr marL="174625" indent="-174625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latin typeface="+mn-lt"/>
                <a:cs typeface="Arial" charset="0"/>
              </a:rPr>
              <a:t>L</a:t>
            </a:r>
            <a:r>
              <a:rPr lang="en-US" sz="1400" dirty="0">
                <a:latin typeface="+mn-lt"/>
                <a:cs typeface="Arial" charset="0"/>
              </a:rPr>
              <a:t>aser-based sensitivity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7075" y="2405063"/>
            <a:ext cx="160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latin typeface="+mn-lt"/>
                <a:cs typeface="Arial" charset="0"/>
              </a:rPr>
              <a:t>Phenotypic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4767263"/>
            <a:ext cx="97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+mn-lt"/>
                <a:cs typeface="Arial" charset="0"/>
              </a:rPr>
              <a:t>Widefield</a:t>
            </a:r>
            <a:endParaRPr lang="en-US" sz="1400" b="1" dirty="0">
              <a:latin typeface="+mn-lt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3625" y="3700463"/>
            <a:ext cx="977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  <a:cs typeface="Arial" charset="0"/>
              </a:rPr>
              <a:t>Digital</a:t>
            </a:r>
          </a:p>
          <a:p>
            <a:pPr algn="ctr">
              <a:defRPr/>
            </a:pPr>
            <a:r>
              <a:rPr lang="en-US" sz="1400" b="1" dirty="0" err="1">
                <a:latin typeface="+mn-lt"/>
                <a:cs typeface="Arial" charset="0"/>
              </a:rPr>
              <a:t>Widefield</a:t>
            </a:r>
            <a:endParaRPr lang="en-US" sz="1400" b="1" dirty="0">
              <a:latin typeface="+mn-lt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2225" y="3014663"/>
            <a:ext cx="949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+mn-lt"/>
                <a:cs typeface="Arial" charset="0"/>
              </a:rPr>
              <a:t>Confocal</a:t>
            </a:r>
            <a:endParaRPr lang="en-US" sz="1400" b="1" dirty="0">
              <a:latin typeface="+mn-lt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1871663"/>
            <a:ext cx="21399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  <a:cs typeface="Arial" charset="0"/>
              </a:rPr>
              <a:t>HCS</a:t>
            </a:r>
          </a:p>
          <a:p>
            <a:pPr algn="ctr">
              <a:defRPr/>
            </a:pPr>
            <a:r>
              <a:rPr lang="en-US" sz="1400" b="1" dirty="0">
                <a:latin typeface="+mn-lt"/>
                <a:cs typeface="Arial" charset="0"/>
              </a:rPr>
              <a:t>(</a:t>
            </a:r>
            <a:r>
              <a:rPr lang="en-US" sz="1400" b="1" dirty="0" err="1">
                <a:latin typeface="+mn-lt"/>
                <a:cs typeface="Arial" charset="0"/>
              </a:rPr>
              <a:t>Widefield</a:t>
            </a:r>
            <a:r>
              <a:rPr lang="en-US" sz="1400" b="1" dirty="0">
                <a:latin typeface="+mn-lt"/>
                <a:cs typeface="Arial" charset="0"/>
              </a:rPr>
              <a:t> or </a:t>
            </a:r>
            <a:r>
              <a:rPr lang="en-US" sz="1400" b="1" dirty="0" err="1">
                <a:latin typeface="+mn-lt"/>
                <a:cs typeface="Arial" charset="0"/>
              </a:rPr>
              <a:t>Confocal</a:t>
            </a:r>
            <a:r>
              <a:rPr lang="en-US" sz="1400" b="1" dirty="0">
                <a:latin typeface="+mn-lt"/>
                <a:cs typeface="Arial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6200" y="3048000"/>
            <a:ext cx="1346844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Price (</a:t>
            </a:r>
            <a:r>
              <a:rPr lang="en-US" sz="1600" dirty="0" err="1">
                <a:latin typeface="+mn-lt"/>
                <a:cs typeface="Arial" charset="0"/>
              </a:rPr>
              <a:t>kUS</a:t>
            </a:r>
            <a:r>
              <a:rPr lang="en-US" sz="1600" dirty="0">
                <a:latin typeface="+mn-lt"/>
                <a:cs typeface="Arial" charset="0"/>
              </a:rPr>
              <a:t>$)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971800"/>
            <a:ext cx="61722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Not only imaging but also…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Liquid handling, sample preparation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Sample handling, microplate automation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BioTek is launching a full range of products geared towards cellular assays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dirty="0">
                <a:latin typeface="+mj-lt"/>
                <a:cs typeface="Arial" charset="0"/>
              </a:rPr>
              <a:t>… and tools are needed to automate cellular assays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16188"/>
            <a:ext cx="5562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Context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Challenges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Opportunities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Cytation3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Review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40x and 60x on Cytation3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New</a:t>
            </a:r>
            <a:r>
              <a:rPr lang="en-US" sz="2200" dirty="0">
                <a:latin typeface="Arial" charset="0"/>
                <a:cs typeface="Arial" charset="0"/>
              </a:rPr>
              <a:t>: MultiFlo FX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BioStack4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Cytation3 Optics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2209800"/>
            <a:ext cx="79009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&amp; New Product Highlights</a:t>
            </a:r>
          </a:p>
          <a:p>
            <a:r>
              <a:rPr lang="en-US" dirty="0" smtClean="0"/>
              <a:t>Synergy Review</a:t>
            </a:r>
          </a:p>
          <a:p>
            <a:pPr lvl="1"/>
            <a:r>
              <a:rPr lang="en-US" dirty="0" smtClean="0"/>
              <a:t>Product Line</a:t>
            </a:r>
          </a:p>
          <a:p>
            <a:pPr lvl="1"/>
            <a:r>
              <a:rPr lang="en-US" dirty="0" smtClean="0"/>
              <a:t>Competitive Review</a:t>
            </a:r>
          </a:p>
          <a:p>
            <a:pPr lvl="1"/>
            <a:r>
              <a:rPr lang="en-US" dirty="0" smtClean="0"/>
              <a:t>Applications Focus</a:t>
            </a:r>
          </a:p>
          <a:p>
            <a:r>
              <a:rPr lang="en-US" dirty="0" smtClean="0"/>
              <a:t>Applications &amp; Demo Scenarios</a:t>
            </a:r>
          </a:p>
          <a:p>
            <a:r>
              <a:rPr lang="en-US" dirty="0" smtClean="0"/>
              <a:t>Imaging Introduction</a:t>
            </a:r>
          </a:p>
          <a:p>
            <a:r>
              <a:rPr lang="en-US" dirty="0" smtClean="0"/>
              <a:t>Cytation3 Hardware &amp; Technical Review</a:t>
            </a:r>
          </a:p>
          <a:p>
            <a:r>
              <a:rPr lang="en-US" dirty="0" smtClean="0"/>
              <a:t>Cytation3 Application Workflow</a:t>
            </a:r>
          </a:p>
          <a:p>
            <a:r>
              <a:rPr lang="en-US" dirty="0" smtClean="0"/>
              <a:t>Cytation3 Demo / Hands-on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04800" y="1828800"/>
            <a:ext cx="5562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733800" y="2703513"/>
            <a:ext cx="522446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304800" y="1419225"/>
            <a:ext cx="807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atin typeface="+mn-lt"/>
                <a:cs typeface="Arial" charset="0"/>
              </a:rPr>
              <a:t>Low and High Magnification, Multi-Color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/>
          <p:cNvSpPr txBox="1">
            <a:spLocks noChangeArrowheads="1"/>
          </p:cNvSpPr>
          <p:nvPr/>
        </p:nvSpPr>
        <p:spPr bwMode="auto">
          <a:xfrm>
            <a:off x="304800" y="1419225"/>
            <a:ext cx="3200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atin typeface="+mn-lt"/>
                <a:cs typeface="Arial" charset="0"/>
              </a:rPr>
              <a:t>Image Statistics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04800" y="1828800"/>
            <a:ext cx="5205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4371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/>
          <p:cNvSpPr txBox="1">
            <a:spLocks noChangeArrowheads="1"/>
          </p:cNvSpPr>
          <p:nvPr/>
        </p:nvSpPr>
        <p:spPr bwMode="auto">
          <a:xfrm>
            <a:off x="304800" y="1419225"/>
            <a:ext cx="655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atin typeface="+mn-lt"/>
                <a:cs typeface="Arial" charset="0"/>
              </a:rPr>
              <a:t>Cell Counting and Cellular Analysis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81000" y="1905000"/>
            <a:ext cx="5224463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352800"/>
            <a:ext cx="51943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371600"/>
            <a:ext cx="70104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Cytation3 - New 40x and 60x Objectives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9600" y="5629275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Shipping in January 2014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Official biotek.com launch: early November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Will require new instrument hardware (new Z focus mechanism)</a:t>
            </a:r>
          </a:p>
        </p:txBody>
      </p:sp>
      <p:pic>
        <p:nvPicPr>
          <p:cNvPr id="34821" name="Picture 5" descr="XA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92288"/>
            <a:ext cx="51816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oTek-think possible_croppe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1676400" cy="60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16188"/>
            <a:ext cx="5562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Context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Challenges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Opportunities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Cytation3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Review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40x and 60x on Cytation3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New</a:t>
            </a:r>
            <a:r>
              <a:rPr lang="en-US" sz="2200" dirty="0">
                <a:latin typeface="Arial" charset="0"/>
                <a:cs typeface="Arial" charset="0"/>
              </a:rPr>
              <a:t>: MultiFlo FX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BioStack4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Introduction: </a:t>
            </a:r>
            <a:r>
              <a:rPr lang="en-US" sz="2000" i="1" dirty="0" smtClean="0">
                <a:solidFill>
                  <a:srgbClr val="990000"/>
                </a:solidFill>
              </a:rPr>
              <a:t>New</a:t>
            </a:r>
            <a:r>
              <a:rPr lang="en-US" sz="2000" dirty="0" smtClean="0"/>
              <a:t> MultiFlo</a:t>
            </a:r>
            <a:r>
              <a:rPr lang="en-US" sz="2000" dirty="0" smtClean="0">
                <a:sym typeface="Symbol" pitchFamily="18" charset="2"/>
              </a:rPr>
              <a:t> FX</a:t>
            </a:r>
            <a:r>
              <a:rPr lang="en-US" sz="2000" dirty="0" smtClean="0"/>
              <a:t> Microplate Dispenser</a:t>
            </a:r>
          </a:p>
        </p:txBody>
      </p:sp>
      <p:pic>
        <p:nvPicPr>
          <p:cNvPr id="54275" name="Picture 4" descr="multiflofx_center_fullcon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81200"/>
            <a:ext cx="5715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Introduction: BioTek’s position in Dispenser Market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590800"/>
            <a:ext cx="3962400" cy="3733800"/>
          </a:xfrm>
        </p:spPr>
        <p:txBody>
          <a:bodyPr/>
          <a:lstStyle/>
          <a:p>
            <a:r>
              <a:rPr lang="en-US" dirty="0" smtClean="0"/>
              <a:t>BioTek reagent dispensers have developed brand recognition since 2002 MicroFill</a:t>
            </a:r>
            <a:r>
              <a:rPr lang="en-US" dirty="0" smtClean="0">
                <a:sym typeface="Symbol" pitchFamily="18" charset="2"/>
              </a:rPr>
              <a:t></a:t>
            </a:r>
            <a:r>
              <a:rPr lang="en-US" dirty="0" smtClean="0"/>
              <a:t> release</a:t>
            </a:r>
          </a:p>
          <a:p>
            <a:endParaRPr lang="en-US" dirty="0" smtClean="0"/>
          </a:p>
          <a:p>
            <a:r>
              <a:rPr lang="en-US" dirty="0" smtClean="0"/>
              <a:t>Brand strengthened with 2008 MicroFlo</a:t>
            </a:r>
            <a:r>
              <a:rPr lang="en-US" dirty="0" smtClean="0">
                <a:sym typeface="Symbol" pitchFamily="18" charset="2"/>
              </a:rPr>
              <a:t></a:t>
            </a:r>
            <a:r>
              <a:rPr lang="en-US" dirty="0" smtClean="0"/>
              <a:t> Select and 2010 MultiFlo</a:t>
            </a:r>
            <a:r>
              <a:rPr lang="en-US" dirty="0" smtClean="0">
                <a:sym typeface="Symbol" pitchFamily="18" charset="2"/>
              </a:rPr>
              <a:t> </a:t>
            </a:r>
            <a:r>
              <a:rPr lang="en-US" dirty="0" smtClean="0"/>
              <a:t> release</a:t>
            </a:r>
          </a:p>
          <a:p>
            <a:endParaRPr lang="en-US" dirty="0" smtClean="0"/>
          </a:p>
          <a:p>
            <a:r>
              <a:rPr lang="en-US" dirty="0" smtClean="0"/>
              <a:t>BioTek has successfully taken market share away from market leaders (i.e. Thermo Multidrop),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4958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Overview: MultiFlo FX Key Attributes</a:t>
            </a:r>
          </a:p>
        </p:txBody>
      </p:sp>
      <p:pic>
        <p:nvPicPr>
          <p:cNvPr id="56323" name="Picture 6" descr="MultiFlo_no_modules_left_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25717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4103688" y="48006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460375" y="4953000"/>
            <a:ext cx="3197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Retains MultiFlo Functionality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4087813" y="2390775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56327" name="TextBox 11"/>
          <p:cNvSpPr txBox="1">
            <a:spLocks noChangeArrowheads="1"/>
          </p:cNvSpPr>
          <p:nvPr/>
        </p:nvSpPr>
        <p:spPr bwMode="auto">
          <a:xfrm>
            <a:off x="5927725" y="6172200"/>
            <a:ext cx="283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Strip-based Wash Module</a:t>
            </a:r>
          </a:p>
        </p:txBody>
      </p:sp>
      <p:sp>
        <p:nvSpPr>
          <p:cNvPr id="56328" name="TextBox 12"/>
          <p:cNvSpPr txBox="1">
            <a:spLocks noChangeArrowheads="1"/>
          </p:cNvSpPr>
          <p:nvPr/>
        </p:nvSpPr>
        <p:spPr bwMode="auto">
          <a:xfrm>
            <a:off x="5789613" y="3733800"/>
            <a:ext cx="302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5.7” Touch Screen Interface</a:t>
            </a:r>
          </a:p>
        </p:txBody>
      </p:sp>
      <p:pic>
        <p:nvPicPr>
          <p:cNvPr id="56329" name="Picture 3"/>
          <p:cNvPicPr>
            <a:picLocks noChangeAspect="1" noChangeArrowheads="1"/>
          </p:cNvPicPr>
          <p:nvPr/>
        </p:nvPicPr>
        <p:blipFill>
          <a:blip r:embed="rId4" cstate="print"/>
          <a:srcRect l="4839"/>
          <a:stretch>
            <a:fillRect/>
          </a:stretch>
        </p:blipFill>
        <p:spPr bwMode="auto">
          <a:xfrm>
            <a:off x="4941888" y="4572000"/>
            <a:ext cx="37163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7" descr="multiflofx_screen.jpg"/>
          <p:cNvPicPr>
            <a:picLocks noChangeAspect="1"/>
          </p:cNvPicPr>
          <p:nvPr/>
        </p:nvPicPr>
        <p:blipFill>
          <a:blip r:embed="rId5" cstate="print"/>
          <a:srcRect l="3200" t="22171" r="9599" b="26605"/>
          <a:stretch>
            <a:fillRect/>
          </a:stretch>
        </p:blipFill>
        <p:spPr bwMode="auto">
          <a:xfrm>
            <a:off x="4926013" y="2133600"/>
            <a:ext cx="39131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multiflofx_left_2peri_syr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4845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Overview: Dispensing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105400" cy="3962400"/>
          </a:xfrm>
        </p:spPr>
        <p:txBody>
          <a:bodyPr/>
          <a:lstStyle/>
          <a:p>
            <a:r>
              <a:rPr lang="en-US" sz="2000" dirty="0" smtClean="0"/>
              <a:t>From 500 nL to 3,000 </a:t>
            </a:r>
            <a:r>
              <a:rPr lang="en-US" sz="2000" dirty="0" err="1" smtClean="0">
                <a:latin typeface="Arial" charset="0"/>
                <a:cs typeface="Arial" charset="0"/>
              </a:rPr>
              <a:t>μL</a:t>
            </a:r>
            <a:endParaRPr lang="en-US" sz="2000" dirty="0" smtClean="0"/>
          </a:p>
          <a:p>
            <a:r>
              <a:rPr lang="en-US" sz="2000" dirty="0" smtClean="0"/>
              <a:t>6- to 1536-well microplates </a:t>
            </a:r>
          </a:p>
          <a:p>
            <a:r>
              <a:rPr lang="en-US" sz="2000" dirty="0" smtClean="0"/>
              <a:t>Up to four independent reagents  </a:t>
            </a:r>
          </a:p>
          <a:p>
            <a:r>
              <a:rPr lang="en-US" sz="2000" dirty="0" smtClean="0"/>
              <a:t>Parallel Dispense™ Technology</a:t>
            </a:r>
          </a:p>
          <a:p>
            <a:pPr lvl="1"/>
            <a:r>
              <a:rPr lang="en-US" sz="2000" b="1" dirty="0" smtClean="0"/>
              <a:t>Peri-pumps</a:t>
            </a:r>
            <a:r>
              <a:rPr lang="en-US" sz="2000" dirty="0" smtClean="0"/>
              <a:t>: fast, low volume range, easy back-flushing</a:t>
            </a:r>
          </a:p>
          <a:p>
            <a:pPr lvl="1"/>
            <a:r>
              <a:rPr lang="en-US" sz="2000" b="1" dirty="0" smtClean="0"/>
              <a:t>Syringe-pumps</a:t>
            </a:r>
            <a:r>
              <a:rPr lang="en-US" sz="2000" dirty="0" smtClean="0"/>
              <a:t>: workhorses, no recalibration, no cassette cost</a:t>
            </a:r>
          </a:p>
          <a:p>
            <a:r>
              <a:rPr lang="en-US" sz="2000" dirty="0" smtClean="0"/>
              <a:t>7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angled dispensing for minimized disturbance to loosely adherent cells</a:t>
            </a:r>
          </a:p>
          <a:p>
            <a:r>
              <a:rPr lang="en-US" sz="2000" dirty="0" smtClean="0"/>
              <a:t>Autoclavable dispense paths 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4397375" y="6259513"/>
            <a:ext cx="444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Highly Flexible, Cell-Friendly Dispenser…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multiflofx_fullconfigure-wellpla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575" y="2362200"/>
            <a:ext cx="38369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Overview: Washing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4572000" cy="2514600"/>
          </a:xfrm>
        </p:spPr>
        <p:txBody>
          <a:bodyPr/>
          <a:lstStyle/>
          <a:p>
            <a:r>
              <a:rPr lang="en-US" sz="2000" dirty="0" smtClean="0"/>
              <a:t>Washes 6- to 384-well microplates</a:t>
            </a:r>
          </a:p>
          <a:p>
            <a:r>
              <a:rPr lang="en-US" sz="2000" dirty="0" smtClean="0"/>
              <a:t>From 20 uL to 30,000 </a:t>
            </a:r>
            <a:r>
              <a:rPr lang="en-US" sz="2000" dirty="0" err="1" smtClean="0">
                <a:latin typeface="Arial" charset="0"/>
                <a:cs typeface="Arial" charset="0"/>
              </a:rPr>
              <a:t>μL</a:t>
            </a:r>
            <a:endParaRPr lang="en-US" sz="2000" dirty="0" smtClean="0"/>
          </a:p>
          <a:p>
            <a:r>
              <a:rPr lang="en-US" sz="2000" dirty="0" smtClean="0"/>
              <a:t>Patented Dual-Action™ manifold, same concept as 405 range</a:t>
            </a:r>
          </a:p>
          <a:p>
            <a:r>
              <a:rPr lang="en-US" sz="2000" dirty="0" smtClean="0"/>
              <a:t>Optimized cell washing with low-flow rates and 20° angled dispense tubes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4421188" y="6248400"/>
            <a:ext cx="418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Highly Flexible, Cell-Friendly Washer…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6781800" cy="1066800"/>
          </a:xfrm>
        </p:spPr>
        <p:txBody>
          <a:bodyPr/>
          <a:lstStyle/>
          <a:p>
            <a:r>
              <a:rPr lang="en-US" dirty="0" smtClean="0"/>
              <a:t>Lets get started…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3075" name="Picture 10" descr="Cytation3 Cell Imaging Multi-Mode Reader "/>
          <p:cNvPicPr>
            <a:picLocks noChangeAspect="1" noChangeArrowheads="1"/>
          </p:cNvPicPr>
          <p:nvPr/>
        </p:nvPicPr>
        <p:blipFill>
          <a:blip r:embed="rId2" cstate="print"/>
          <a:srcRect l="20396" r="13881"/>
          <a:stretch>
            <a:fillRect/>
          </a:stretch>
        </p:blipFill>
        <p:spPr bwMode="auto">
          <a:xfrm>
            <a:off x="304800" y="3048000"/>
            <a:ext cx="22860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biostack_right.jpg"/>
          <p:cNvPicPr>
            <a:picLocks noChangeAspect="1"/>
          </p:cNvPicPr>
          <p:nvPr/>
        </p:nvPicPr>
        <p:blipFill>
          <a:blip r:embed="rId3" cstate="print"/>
          <a:srcRect t="1155" b="2310"/>
          <a:stretch>
            <a:fillRect/>
          </a:stretch>
        </p:blipFill>
        <p:spPr bwMode="auto">
          <a:xfrm>
            <a:off x="6477000" y="2895600"/>
            <a:ext cx="23622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R:\Marketing\Marketing Services\Artwork\ProductGraphics\LowRes-USE THESE\MultiFlo FX\multiflofx_left_1pe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962400"/>
            <a:ext cx="32940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362200"/>
            <a:ext cx="6400800" cy="381000"/>
          </a:xfrm>
        </p:spPr>
        <p:txBody>
          <a:bodyPr/>
          <a:lstStyle/>
          <a:p>
            <a:r>
              <a:rPr lang="en-US" dirty="0"/>
              <a:t>2013 New </a:t>
            </a:r>
            <a:r>
              <a:rPr lang="en-US" dirty="0" smtClean="0"/>
              <a:t>Products and a glimpse into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</a:t>
            </a:r>
            <a:r>
              <a:rPr lang="en-US" sz="2000" smtClean="0"/>
              <a:t>: Easy-to-Use </a:t>
            </a:r>
            <a:r>
              <a:rPr lang="en-US" sz="2000" dirty="0" smtClean="0"/>
              <a:t>Software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05000"/>
            <a:ext cx="4343400" cy="2057400"/>
          </a:xfrm>
        </p:spPr>
        <p:txBody>
          <a:bodyPr/>
          <a:lstStyle/>
          <a:p>
            <a:r>
              <a:rPr lang="en-US" dirty="0" smtClean="0"/>
              <a:t>Same powerful on-board computer as 405TS</a:t>
            </a:r>
          </a:p>
          <a:p>
            <a:r>
              <a:rPr lang="en-US" dirty="0" smtClean="0"/>
              <a:t>Best interface on the market: flexible, easy-to-use, powerful</a:t>
            </a:r>
          </a:p>
          <a:p>
            <a:r>
              <a:rPr lang="en-US" dirty="0" smtClean="0"/>
              <a:t>USB port for protocol transfer and full compatibility with LHC</a:t>
            </a:r>
          </a:p>
        </p:txBody>
      </p:sp>
      <p:pic>
        <p:nvPicPr>
          <p:cNvPr id="59396" name="Picture 5" descr="multiflofx_scre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9" t="5704" r="11496" b="8734"/>
          <a:stretch>
            <a:fillRect/>
          </a:stretch>
        </p:blipFill>
        <p:spPr bwMode="auto">
          <a:xfrm>
            <a:off x="152400" y="2998788"/>
            <a:ext cx="45720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:\Marketing\Marketing Services\Artwork\ProductGraphics\LowRes-USE THESE\MultiFlo FX\Illustrations\MultiFlo-WashDisp-v9.jpg"/>
          <p:cNvPicPr>
            <a:picLocks noChangeAspect="1" noChangeArrowheads="1"/>
          </p:cNvPicPr>
          <p:nvPr/>
        </p:nvPicPr>
        <p:blipFill>
          <a:blip r:embed="rId2" cstate="print"/>
          <a:srcRect t="2591" b="1791"/>
          <a:stretch>
            <a:fillRect/>
          </a:stretch>
        </p:blipFill>
        <p:spPr bwMode="auto">
          <a:xfrm>
            <a:off x="838200" y="1804988"/>
            <a:ext cx="689292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848600" cy="457200"/>
          </a:xfrm>
        </p:spPr>
        <p:txBody>
          <a:bodyPr/>
          <a:lstStyle/>
          <a:p>
            <a:r>
              <a:rPr lang="en-US" sz="2000" dirty="0" smtClean="0"/>
              <a:t>MultiFlo</a:t>
            </a:r>
            <a:r>
              <a:rPr lang="en-US" sz="2000" dirty="0" smtClean="0">
                <a:sym typeface="Symbol" pitchFamily="18" charset="2"/>
              </a:rPr>
              <a:t> FX</a:t>
            </a:r>
            <a:r>
              <a:rPr lang="en-US" sz="2000" dirty="0" smtClean="0"/>
              <a:t> Microplate Dispenser: Unmatched Flexibility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16188"/>
            <a:ext cx="5562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Context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Challenges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Opportunities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Cytation3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Review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40x and 60x on Cytation3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New</a:t>
            </a:r>
            <a:r>
              <a:rPr lang="en-US" sz="2200" dirty="0">
                <a:latin typeface="Arial" charset="0"/>
                <a:cs typeface="Arial" charset="0"/>
              </a:rPr>
              <a:t>: MultiFlo FX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BioStack4</a:t>
            </a:r>
          </a:p>
        </p:txBody>
      </p:sp>
    </p:spTree>
    <p:extLst>
      <p:ext uri="{BB962C8B-B14F-4D97-AF65-F5344CB8AC3E}">
        <p14:creationId xmlns:p14="http://schemas.microsoft.com/office/powerpoint/2010/main" xmlns="" val="5330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multiflofx_biost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86"/>
          <a:stretch>
            <a:fillRect/>
          </a:stretch>
        </p:blipFill>
        <p:spPr bwMode="auto">
          <a:xfrm>
            <a:off x="1143000" y="1752600"/>
            <a:ext cx="609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BioStack4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Overview: BioStack4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962400" cy="2743200"/>
          </a:xfrm>
        </p:spPr>
        <p:txBody>
          <a:bodyPr/>
          <a:lstStyle/>
          <a:p>
            <a:r>
              <a:rPr lang="en-US" dirty="0" smtClean="0"/>
              <a:t>DE-LIDDING FUNCTIONALITY for 96-well plates and up</a:t>
            </a:r>
          </a:p>
          <a:p>
            <a:r>
              <a:rPr lang="en-US" dirty="0" smtClean="0"/>
              <a:t>24-, 48-, 96-, 384- and 1536-well plates</a:t>
            </a:r>
          </a:p>
          <a:p>
            <a:r>
              <a:rPr lang="en-US" dirty="0" smtClean="0"/>
              <a:t>Same dual carrier as BioStack3 for ultra fast plate processing</a:t>
            </a:r>
          </a:p>
          <a:p>
            <a:r>
              <a:rPr lang="en-US" dirty="0" smtClean="0"/>
              <a:t>Ideal for automating cellular assays</a:t>
            </a:r>
          </a:p>
        </p:txBody>
      </p:sp>
      <p:pic>
        <p:nvPicPr>
          <p:cNvPr id="63492" name="Picture 3" descr="biostack_right.jpg"/>
          <p:cNvPicPr>
            <a:picLocks noChangeAspect="1"/>
          </p:cNvPicPr>
          <p:nvPr/>
        </p:nvPicPr>
        <p:blipFill>
          <a:blip r:embed="rId2" cstate="print"/>
          <a:srcRect t="1155" b="2310"/>
          <a:stretch>
            <a:fillRect/>
          </a:stretch>
        </p:blipFill>
        <p:spPr bwMode="auto">
          <a:xfrm>
            <a:off x="5181600" y="1819275"/>
            <a:ext cx="35210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Overview: BioStack4</a:t>
            </a:r>
          </a:p>
        </p:txBody>
      </p:sp>
      <p:pic>
        <p:nvPicPr>
          <p:cNvPr id="65539" name="Picture 2" descr="Cytation3 Cell Imaging Multi-Mode Reade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Synergy Neo HTS Multi-Mode Microplate Reader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 descr="Synergy H4 Hybrid Multi-Mode Microplate R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953000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8" descr="EL406 Microplate Washer Dispens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905000"/>
            <a:ext cx="16351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2" descr="PowerWave HT Microplate Spectrophotome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33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4" descr="Synergy Mx Monochromator-Based Multi-Mode Microplate Reader"/>
          <p:cNvPicPr>
            <a:picLocks noChangeAspect="1" noChangeArrowheads="1"/>
          </p:cNvPicPr>
          <p:nvPr/>
        </p:nvPicPr>
        <p:blipFill>
          <a:blip r:embed="rId7" cstate="print"/>
          <a:srcRect b="16148"/>
          <a:stretch>
            <a:fillRect/>
          </a:stretch>
        </p:blipFill>
        <p:spPr bwMode="auto">
          <a:xfrm>
            <a:off x="3886200" y="5181600"/>
            <a:ext cx="1635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1" descr="multiflofx_fullconfigure-wellplat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286000"/>
            <a:ext cx="17446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6" descr="405 Touch Microplate Wash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8" descr="https://extranet.fisher.co.uk/webfiles/uk/web-images/DPS-142-080T.JPG"/>
          <p:cNvPicPr>
            <a:picLocks noChangeAspect="1" noChangeArrowheads="1"/>
          </p:cNvPicPr>
          <p:nvPr/>
        </p:nvPicPr>
        <p:blipFill>
          <a:blip r:embed="rId10" cstate="print"/>
          <a:srcRect b="9605"/>
          <a:stretch>
            <a:fillRect/>
          </a:stretch>
        </p:blipFill>
        <p:spPr bwMode="auto">
          <a:xfrm>
            <a:off x="3657600" y="34290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11"/>
          <p:cNvSpPr>
            <a:spLocks noChangeArrowheads="1"/>
          </p:cNvSpPr>
          <p:nvPr/>
        </p:nvSpPr>
        <p:spPr bwMode="auto">
          <a:xfrm>
            <a:off x="3643313" y="3289300"/>
            <a:ext cx="1574800" cy="1362075"/>
          </a:xfrm>
          <a:prstGeom prst="hexagon">
            <a:avLst>
              <a:gd name="adj" fmla="val 28904"/>
              <a:gd name="vf" fmla="val 11547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3" name="Text Box 12"/>
          <p:cNvSpPr txBox="1">
            <a:spLocks noChangeArrowheads="1"/>
          </p:cNvSpPr>
          <p:nvPr/>
        </p:nvSpPr>
        <p:spPr bwMode="auto">
          <a:xfrm>
            <a:off x="3676650" y="3810000"/>
            <a:ext cx="147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OPPORTUNITY</a:t>
            </a:r>
          </a:p>
        </p:txBody>
      </p:sp>
      <p:sp>
        <p:nvSpPr>
          <p:cNvPr id="66564" name="AutoShape 13"/>
          <p:cNvSpPr>
            <a:spLocks noChangeArrowheads="1"/>
          </p:cNvSpPr>
          <p:nvPr/>
        </p:nvSpPr>
        <p:spPr bwMode="auto">
          <a:xfrm rot="10800000">
            <a:off x="4300538" y="2844800"/>
            <a:ext cx="266700" cy="427038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5" name="AutoShape 14"/>
          <p:cNvSpPr>
            <a:spLocks noChangeArrowheads="1"/>
          </p:cNvSpPr>
          <p:nvPr/>
        </p:nvSpPr>
        <p:spPr bwMode="auto">
          <a:xfrm rot="-7200000">
            <a:off x="5071269" y="3285331"/>
            <a:ext cx="266700" cy="427038"/>
          </a:xfrm>
          <a:prstGeom prst="upArrow">
            <a:avLst>
              <a:gd name="adj1" fmla="val 44444"/>
              <a:gd name="adj2" fmla="val 8339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6" name="AutoShape 15"/>
          <p:cNvSpPr>
            <a:spLocks noChangeArrowheads="1"/>
          </p:cNvSpPr>
          <p:nvPr/>
        </p:nvSpPr>
        <p:spPr bwMode="auto">
          <a:xfrm rot="7200000">
            <a:off x="3526632" y="3277394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7" name="AutoShape 16"/>
          <p:cNvSpPr>
            <a:spLocks noChangeArrowheads="1"/>
          </p:cNvSpPr>
          <p:nvPr/>
        </p:nvSpPr>
        <p:spPr bwMode="auto">
          <a:xfrm rot="-3600000">
            <a:off x="5107782" y="4199731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00E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8" name="AutoShape 17"/>
          <p:cNvSpPr>
            <a:spLocks noChangeArrowheads="1"/>
          </p:cNvSpPr>
          <p:nvPr/>
        </p:nvSpPr>
        <p:spPr bwMode="auto">
          <a:xfrm>
            <a:off x="4303713" y="4678363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9" name="AutoShape 18"/>
          <p:cNvSpPr>
            <a:spLocks noChangeArrowheads="1"/>
          </p:cNvSpPr>
          <p:nvPr/>
        </p:nvSpPr>
        <p:spPr bwMode="auto">
          <a:xfrm rot="3600000">
            <a:off x="3529807" y="4229894"/>
            <a:ext cx="266700" cy="427037"/>
          </a:xfrm>
          <a:prstGeom prst="upArrow">
            <a:avLst>
              <a:gd name="adj1" fmla="val 44444"/>
              <a:gd name="adj2" fmla="val 83395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6570" name="Group 27"/>
          <p:cNvGrpSpPr>
            <a:grpSpLocks/>
          </p:cNvGrpSpPr>
          <p:nvPr/>
        </p:nvGrpSpPr>
        <p:grpSpPr bwMode="auto">
          <a:xfrm>
            <a:off x="1752600" y="1879600"/>
            <a:ext cx="5422900" cy="762000"/>
            <a:chOff x="1104" y="1152"/>
            <a:chExt cx="3416" cy="480"/>
          </a:xfrm>
        </p:grpSpPr>
        <p:sp>
          <p:nvSpPr>
            <p:cNvPr id="66587" name="AutoShape 25"/>
            <p:cNvSpPr>
              <a:spLocks noChangeArrowheads="1"/>
            </p:cNvSpPr>
            <p:nvPr/>
          </p:nvSpPr>
          <p:spPr bwMode="auto">
            <a:xfrm>
              <a:off x="1104" y="1152"/>
              <a:ext cx="3416" cy="480"/>
            </a:xfrm>
            <a:prstGeom prst="roundRect">
              <a:avLst>
                <a:gd name="adj" fmla="val 16667"/>
              </a:avLst>
            </a:prstGeom>
            <a:solidFill>
              <a:srgbClr val="CC00CC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8" name="Text Box 3"/>
            <p:cNvSpPr txBox="1">
              <a:spLocks noChangeArrowheads="1"/>
            </p:cNvSpPr>
            <p:nvPr/>
          </p:nvSpPr>
          <p:spPr bwMode="auto">
            <a:xfrm>
              <a:off x="1447" y="1152"/>
              <a:ext cx="27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FUNDING</a:t>
              </a:r>
            </a:p>
            <a:p>
              <a:pPr algn="ctr"/>
              <a:r>
                <a:rPr lang="en-US" dirty="0"/>
                <a:t>Cellular Biology Research is Well Funded</a:t>
              </a:r>
            </a:p>
          </p:txBody>
        </p:sp>
      </p:grpSp>
      <p:grpSp>
        <p:nvGrpSpPr>
          <p:cNvPr id="66571" name="Group 28"/>
          <p:cNvGrpSpPr>
            <a:grpSpLocks/>
          </p:cNvGrpSpPr>
          <p:nvPr/>
        </p:nvGrpSpPr>
        <p:grpSpPr bwMode="auto">
          <a:xfrm>
            <a:off x="5661025" y="2743200"/>
            <a:ext cx="3178175" cy="1219200"/>
            <a:chOff x="3113" y="1696"/>
            <a:chExt cx="2492" cy="816"/>
          </a:xfrm>
        </p:grpSpPr>
        <p:sp>
          <p:nvSpPr>
            <p:cNvPr id="66585" name="AutoShape 24"/>
            <p:cNvSpPr>
              <a:spLocks noChangeArrowheads="1"/>
            </p:cNvSpPr>
            <p:nvPr/>
          </p:nvSpPr>
          <p:spPr bwMode="auto">
            <a:xfrm>
              <a:off x="3113" y="1696"/>
              <a:ext cx="2432" cy="81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6" name="Text Box 4"/>
            <p:cNvSpPr txBox="1">
              <a:spLocks noChangeArrowheads="1"/>
            </p:cNvSpPr>
            <p:nvPr/>
          </p:nvSpPr>
          <p:spPr bwMode="auto">
            <a:xfrm>
              <a:off x="3156" y="1696"/>
              <a:ext cx="244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HARDWARE TOOLS</a:t>
              </a:r>
            </a:p>
            <a:p>
              <a:pPr algn="ctr"/>
              <a:r>
                <a:rPr lang="en-US" dirty="0"/>
                <a:t>Cost effective imaging light sources and detectors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66572" name="Group 32"/>
          <p:cNvGrpSpPr>
            <a:grpSpLocks/>
          </p:cNvGrpSpPr>
          <p:nvPr/>
        </p:nvGrpSpPr>
        <p:grpSpPr bwMode="auto">
          <a:xfrm>
            <a:off x="234950" y="2717800"/>
            <a:ext cx="2965450" cy="1371600"/>
            <a:chOff x="148" y="1680"/>
            <a:chExt cx="2012" cy="864"/>
          </a:xfrm>
        </p:grpSpPr>
        <p:sp>
          <p:nvSpPr>
            <p:cNvPr id="66583" name="AutoShape 20"/>
            <p:cNvSpPr>
              <a:spLocks noChangeArrowheads="1"/>
            </p:cNvSpPr>
            <p:nvPr/>
          </p:nvSpPr>
          <p:spPr bwMode="auto">
            <a:xfrm>
              <a:off x="184" y="1688"/>
              <a:ext cx="1960" cy="856"/>
            </a:xfrm>
            <a:prstGeom prst="roundRect">
              <a:avLst>
                <a:gd name="adj" fmla="val 16667"/>
              </a:avLst>
            </a:prstGeom>
            <a:solidFill>
              <a:srgbClr val="FF33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4" name="Text Box 5"/>
            <p:cNvSpPr txBox="1">
              <a:spLocks noChangeArrowheads="1"/>
            </p:cNvSpPr>
            <p:nvPr/>
          </p:nvSpPr>
          <p:spPr bwMode="auto">
            <a:xfrm>
              <a:off x="148" y="1680"/>
              <a:ext cx="201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BIOLOGICAL TOOLS</a:t>
              </a:r>
            </a:p>
            <a:p>
              <a:pPr algn="ctr"/>
              <a:r>
                <a:rPr lang="en-US" dirty="0"/>
                <a:t>Many in vitro human models available though immortalized cell lines</a:t>
              </a:r>
            </a:p>
          </p:txBody>
        </p:sp>
      </p:grpSp>
      <p:grpSp>
        <p:nvGrpSpPr>
          <p:cNvPr id="66573" name="Group 30"/>
          <p:cNvGrpSpPr>
            <a:grpSpLocks/>
          </p:cNvGrpSpPr>
          <p:nvPr/>
        </p:nvGrpSpPr>
        <p:grpSpPr bwMode="auto">
          <a:xfrm>
            <a:off x="3429000" y="5334000"/>
            <a:ext cx="4495800" cy="1260475"/>
            <a:chOff x="1480" y="3360"/>
            <a:chExt cx="2456" cy="794"/>
          </a:xfrm>
        </p:grpSpPr>
        <p:sp>
          <p:nvSpPr>
            <p:cNvPr id="66581" name="AutoShape 22"/>
            <p:cNvSpPr>
              <a:spLocks noChangeArrowheads="1"/>
            </p:cNvSpPr>
            <p:nvPr/>
          </p:nvSpPr>
          <p:spPr bwMode="auto">
            <a:xfrm>
              <a:off x="1480" y="3360"/>
              <a:ext cx="2408" cy="68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2" name="Text Box 7"/>
            <p:cNvSpPr txBox="1">
              <a:spLocks noChangeArrowheads="1"/>
            </p:cNvSpPr>
            <p:nvPr/>
          </p:nvSpPr>
          <p:spPr bwMode="auto">
            <a:xfrm>
              <a:off x="1488" y="3398"/>
              <a:ext cx="24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MICROPLATE SAMPLE FORMAT</a:t>
              </a:r>
            </a:p>
            <a:p>
              <a:pPr algn="ctr"/>
              <a:r>
                <a:rPr lang="en-US" dirty="0"/>
                <a:t>Ideally suited to run large scale research on complex biological systems</a:t>
              </a:r>
            </a:p>
          </p:txBody>
        </p:sp>
      </p:grpSp>
      <p:grpSp>
        <p:nvGrpSpPr>
          <p:cNvPr id="66574" name="Group 31"/>
          <p:cNvGrpSpPr>
            <a:grpSpLocks/>
          </p:cNvGrpSpPr>
          <p:nvPr/>
        </p:nvGrpSpPr>
        <p:grpSpPr bwMode="auto">
          <a:xfrm>
            <a:off x="304800" y="4178300"/>
            <a:ext cx="2895600" cy="1801813"/>
            <a:chOff x="192" y="2600"/>
            <a:chExt cx="1952" cy="1135"/>
          </a:xfrm>
        </p:grpSpPr>
        <p:sp>
          <p:nvSpPr>
            <p:cNvPr id="66579" name="AutoShape 21"/>
            <p:cNvSpPr>
              <a:spLocks noChangeArrowheads="1"/>
            </p:cNvSpPr>
            <p:nvPr/>
          </p:nvSpPr>
          <p:spPr bwMode="auto">
            <a:xfrm>
              <a:off x="192" y="2600"/>
              <a:ext cx="1928" cy="101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0" name="Text Box 8"/>
            <p:cNvSpPr txBox="1">
              <a:spLocks noChangeArrowheads="1"/>
            </p:cNvSpPr>
            <p:nvPr/>
          </p:nvSpPr>
          <p:spPr bwMode="auto">
            <a:xfrm>
              <a:off x="288" y="2630"/>
              <a:ext cx="185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BIOCHEMICAL TOOL</a:t>
              </a:r>
            </a:p>
            <a:p>
              <a:pPr algn="ctr"/>
              <a:r>
                <a:rPr lang="en-US" dirty="0"/>
                <a:t>Range of chemical, </a:t>
              </a:r>
              <a:r>
                <a:rPr lang="en-US" dirty="0" err="1"/>
                <a:t>immuno</a:t>
              </a:r>
              <a:r>
                <a:rPr lang="en-US" dirty="0"/>
                <a:t>-based and molecular biology tools for staining any protein</a:t>
              </a:r>
            </a:p>
            <a:p>
              <a:endParaRPr lang="en-US" dirty="0"/>
            </a:p>
          </p:txBody>
        </p:sp>
      </p:grpSp>
      <p:grpSp>
        <p:nvGrpSpPr>
          <p:cNvPr id="66575" name="Group 29"/>
          <p:cNvGrpSpPr>
            <a:grpSpLocks/>
          </p:cNvGrpSpPr>
          <p:nvPr/>
        </p:nvGrpSpPr>
        <p:grpSpPr bwMode="auto">
          <a:xfrm>
            <a:off x="5638800" y="4051300"/>
            <a:ext cx="3124200" cy="1130300"/>
            <a:chOff x="3200" y="2576"/>
            <a:chExt cx="1936" cy="712"/>
          </a:xfrm>
        </p:grpSpPr>
        <p:sp>
          <p:nvSpPr>
            <p:cNvPr id="66577" name="AutoShape 23"/>
            <p:cNvSpPr>
              <a:spLocks noChangeArrowheads="1"/>
            </p:cNvSpPr>
            <p:nvPr/>
          </p:nvSpPr>
          <p:spPr bwMode="auto">
            <a:xfrm>
              <a:off x="3200" y="2576"/>
              <a:ext cx="1936" cy="712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Text Box 26"/>
            <p:cNvSpPr txBox="1">
              <a:spLocks noChangeArrowheads="1"/>
            </p:cNvSpPr>
            <p:nvPr/>
          </p:nvSpPr>
          <p:spPr bwMode="auto">
            <a:xfrm>
              <a:off x="3216" y="2592"/>
              <a:ext cx="192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COMPUTING TOOLS</a:t>
              </a:r>
            </a:p>
            <a:p>
              <a:pPr algn="ctr"/>
              <a:r>
                <a:rPr lang="en-US"/>
                <a:t>Ultra fast computers with TB memory at low cost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dirty="0">
                <a:latin typeface="+mj-lt"/>
                <a:cs typeface="Arial" charset="0"/>
              </a:rPr>
              <a:t>Summary: A Combination of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ebi.ac.uk/microarray/biology_intro_files/cell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5814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Summary: Tools for Today’s Life Science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3276600"/>
            <a:ext cx="4876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69913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3 unique new products from BioTek </a:t>
            </a:r>
          </a:p>
          <a:p>
            <a:pPr marL="569913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Designed to support cell biology research</a:t>
            </a:r>
          </a:p>
          <a:p>
            <a:pPr marL="569913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Targeted towards areas of growth</a:t>
            </a:r>
          </a:p>
          <a:p>
            <a:pPr marL="569913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Cytation 3, MultiFlo FX and BioStack 4 have no direct competition </a:t>
            </a:r>
          </a:p>
          <a:p>
            <a:pPr marL="569913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We anticipate great success for all with these new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2014…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sustained cell biology focus…</a:t>
            </a:r>
          </a:p>
          <a:p>
            <a:pPr lvl="1"/>
            <a:r>
              <a:rPr lang="en-US" dirty="0"/>
              <a:t>New 40x and 60x Objectives</a:t>
            </a:r>
          </a:p>
          <a:p>
            <a:pPr lvl="1"/>
            <a:r>
              <a:rPr lang="en-US" dirty="0" smtClean="0"/>
              <a:t>New &amp; enhanced algorithms in Gen5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562600" cy="282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617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Plus more…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12193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Contents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16188"/>
            <a:ext cx="5562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Context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Challenges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Opportunities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Cytation3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Review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40x and 60x on Cytation3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New</a:t>
            </a:r>
            <a:r>
              <a:rPr lang="en-US" sz="2200" dirty="0">
                <a:latin typeface="Arial" charset="0"/>
                <a:cs typeface="Arial" charset="0"/>
              </a:rPr>
              <a:t>: MultiFlo FX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BioStack4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57400"/>
            <a:ext cx="64674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US sequestration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Europe debt crisis and economic slow down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>
                <a:latin typeface="Arial" charset="0"/>
                <a:cs typeface="Arial" charset="0"/>
              </a:rPr>
              <a:t>Even China is slowing down</a:t>
            </a:r>
          </a:p>
          <a:p>
            <a:pPr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Challenges: Government Funding</a:t>
            </a:r>
          </a:p>
        </p:txBody>
      </p:sp>
      <p:pic>
        <p:nvPicPr>
          <p:cNvPr id="5124" name="Picture 5" descr="http://www.asbmr.org/right/image.axd?id=316baf74-6352-41e9-b2ca-ba445e4af105&amp;t=635005056998300000"/>
          <p:cNvPicPr>
            <a:picLocks noChangeAspect="1" noChangeArrowheads="1"/>
          </p:cNvPicPr>
          <p:nvPr/>
        </p:nvPicPr>
        <p:blipFill>
          <a:blip r:embed="rId2" cstate="print"/>
          <a:srcRect l="14285" t="13699" b="13115"/>
          <a:stretch>
            <a:fillRect/>
          </a:stretch>
        </p:blipFill>
        <p:spPr bwMode="auto">
          <a:xfrm>
            <a:off x="3657600" y="1905000"/>
            <a:ext cx="39624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http://www.babypips.com/blogs/piponomics/images/120713/chinese-gd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724400"/>
            <a:ext cx="2971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>
                <a:latin typeface="+mj-lt"/>
                <a:cs typeface="Arial" charset="0"/>
              </a:rPr>
              <a:t>Challenges: Industrial Funding</a:t>
            </a:r>
          </a:p>
        </p:txBody>
      </p: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228600" y="2438400"/>
            <a:ext cx="6477000" cy="3690938"/>
            <a:chOff x="1295400" y="1295400"/>
            <a:chExt cx="6477000" cy="3690938"/>
          </a:xfrm>
        </p:grpSpPr>
        <p:pic>
          <p:nvPicPr>
            <p:cNvPr id="6149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295400"/>
              <a:ext cx="6477000" cy="369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Box 6"/>
            <p:cNvSpPr txBox="1">
              <a:spLocks noChangeArrowheads="1"/>
            </p:cNvSpPr>
            <p:nvPr/>
          </p:nvSpPr>
          <p:spPr bwMode="auto">
            <a:xfrm>
              <a:off x="1524000" y="4724400"/>
              <a:ext cx="55594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Source: Bernstein Research “The Long View – R&amp;D Productivity” September 30, 2010</a:t>
              </a: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5562600" y="2438400"/>
              <a:ext cx="1828800" cy="762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2819400" y="1828800"/>
              <a:ext cx="1447800" cy="4572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2895600" y="2209800"/>
              <a:ext cx="1143000" cy="228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3886200" y="2057400"/>
            <a:ext cx="46482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R&amp;D site closures (US and Europe)</a:t>
            </a:r>
          </a:p>
          <a:p>
            <a:pPr marL="342900" indent="-3429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Relocation of R&amp;D sites (China)</a:t>
            </a:r>
          </a:p>
          <a:p>
            <a:pPr marL="342900" indent="-3429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Outsourcing to CRO and Academia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7543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Limited government and private funding: lower demand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Lower demand is pushing prices down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Most sales opportunities are very competitive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Bottom line is: less opportunities, more competition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334000" y="5867400"/>
            <a:ext cx="3351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What can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16188"/>
            <a:ext cx="5562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Context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Challenges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Opportunities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Cytation3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Review</a:t>
            </a:r>
          </a:p>
          <a:p>
            <a:pPr marL="914400" indent="-344488">
              <a:buClr>
                <a:schemeClr val="accent6">
                  <a:lumMod val="75000"/>
                </a:schemeClr>
              </a:buClr>
              <a:buSzPct val="120000"/>
              <a:buFontTx/>
              <a:buChar char="-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40x and 60x on Cytation3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New</a:t>
            </a:r>
            <a:r>
              <a:rPr lang="en-US" sz="2200" dirty="0">
                <a:latin typeface="Arial" charset="0"/>
                <a:cs typeface="Arial" charset="0"/>
              </a:rPr>
              <a:t>: MultiFlo FX</a:t>
            </a:r>
          </a:p>
          <a:p>
            <a:pPr marL="344488" indent="-344488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  <a:cs typeface="Arial" charset="0"/>
              </a:rPr>
              <a:t>New: BioStack4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3200400"/>
            <a:ext cx="5029200" cy="2452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Cancer biology (National Cancer Institute ~ 20% NIH Budget)</a:t>
            </a: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Neurodegenerative diseases</a:t>
            </a: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Stem cells, </a:t>
            </a:r>
            <a:r>
              <a:rPr lang="en-US" sz="2000" kern="0" dirty="0" err="1">
                <a:latin typeface="+mn-lt"/>
                <a:cs typeface="Arial" charset="0"/>
              </a:rPr>
              <a:t>iPS</a:t>
            </a:r>
            <a:endParaRPr lang="en-US" kern="0" dirty="0">
              <a:latin typeface="+mn-lt"/>
              <a:cs typeface="Arial" charset="0"/>
            </a:endParaRP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Tissue Engineering , </a:t>
            </a:r>
            <a:r>
              <a:rPr lang="en-US" sz="2000" kern="0" dirty="0">
                <a:latin typeface="+mn-lt"/>
                <a:cs typeface="Arial" charset="0"/>
              </a:rPr>
              <a:t>Cell therapy</a:t>
            </a:r>
          </a:p>
          <a:p>
            <a:pPr marL="342900" indent="-342900">
              <a:spcBef>
                <a:spcPts val="1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charset="0"/>
              </a:rPr>
              <a:t>Cell-based drug screening assays</a:t>
            </a:r>
          </a:p>
        </p:txBody>
      </p:sp>
      <p:sp>
        <p:nvSpPr>
          <p:cNvPr id="6145" name="Title 1"/>
          <p:cNvSpPr txBox="1">
            <a:spLocks/>
          </p:cNvSpPr>
          <p:nvPr/>
        </p:nvSpPr>
        <p:spPr bwMode="auto">
          <a:xfrm>
            <a:off x="304800" y="1414463"/>
            <a:ext cx="8382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dirty="0">
                <a:latin typeface="+mj-lt"/>
                <a:cs typeface="Arial" charset="0"/>
              </a:rPr>
              <a:t>Cellular Research: Well Funded </a:t>
            </a:r>
          </a:p>
        </p:txBody>
      </p:sp>
      <p:pic>
        <p:nvPicPr>
          <p:cNvPr id="9220" name="Picture 2" descr="http://www.ebi.ac.uk/microarray/biology_intro_files/cell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505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Tek_PPT_200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BioTek_PPT_2007_Template</Template>
  <TotalTime>15437</TotalTime>
  <Words>1084</Words>
  <Application>Microsoft Office PowerPoint</Application>
  <PresentationFormat>On-screen Show (4:3)</PresentationFormat>
  <Paragraphs>251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BioTek_PPT_2007_Template</vt:lpstr>
      <vt:lpstr>Slide 1</vt:lpstr>
      <vt:lpstr>Agenda</vt:lpstr>
      <vt:lpstr>Lets get started…</vt:lpstr>
      <vt:lpstr>Contents</vt:lpstr>
      <vt:lpstr>Challenges: Government Funding</vt:lpstr>
      <vt:lpstr>Slide 6</vt:lpstr>
      <vt:lpstr>Challenges</vt:lpstr>
      <vt:lpstr>Contents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Contents</vt:lpstr>
      <vt:lpstr>Cytation3 Optics</vt:lpstr>
      <vt:lpstr>Slide 20</vt:lpstr>
      <vt:lpstr>Slide 21</vt:lpstr>
      <vt:lpstr>Slide 22</vt:lpstr>
      <vt:lpstr>Slide 23</vt:lpstr>
      <vt:lpstr>Contents</vt:lpstr>
      <vt:lpstr>Introduction: New MultiFlo FX Microplate Dispenser</vt:lpstr>
      <vt:lpstr>Introduction: BioTek’s position in Dispenser Market</vt:lpstr>
      <vt:lpstr>Overview: MultiFlo FX Key Attributes</vt:lpstr>
      <vt:lpstr>Overview: Dispensing</vt:lpstr>
      <vt:lpstr>Overview: Washing</vt:lpstr>
      <vt:lpstr>Overview: Easy-to-Use Software</vt:lpstr>
      <vt:lpstr>MultiFlo FX Microplate Dispenser: Unmatched Flexibility</vt:lpstr>
      <vt:lpstr>Contents</vt:lpstr>
      <vt:lpstr>BioStack4</vt:lpstr>
      <vt:lpstr>Overview: BioStack4</vt:lpstr>
      <vt:lpstr>Overview: BioStack4</vt:lpstr>
      <vt:lpstr>Slide 36</vt:lpstr>
      <vt:lpstr>Summary: Tools for Today’s Life Science Research</vt:lpstr>
      <vt:lpstr>Coming in 2014…</vt:lpstr>
    </vt:vector>
  </TitlesOfParts>
  <Company>BioTek Instruments,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amouretx</dc:creator>
  <cp:lastModifiedBy>Dominic</cp:lastModifiedBy>
  <cp:revision>1195</cp:revision>
  <dcterms:created xsi:type="dcterms:W3CDTF">2012-06-20T17:33:43Z</dcterms:created>
  <dcterms:modified xsi:type="dcterms:W3CDTF">2013-12-09T01:41:59Z</dcterms:modified>
</cp:coreProperties>
</file>